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7" r:id="rId1"/>
  </p:sldMasterIdLst>
  <p:notesMasterIdLst>
    <p:notesMasterId r:id="rId42"/>
  </p:notesMasterIdLst>
  <p:sldIdLst>
    <p:sldId id="257" r:id="rId2"/>
    <p:sldId id="267" r:id="rId3"/>
    <p:sldId id="281" r:id="rId4"/>
    <p:sldId id="258" r:id="rId5"/>
    <p:sldId id="295" r:id="rId6"/>
    <p:sldId id="259" r:id="rId7"/>
    <p:sldId id="261" r:id="rId8"/>
    <p:sldId id="274" r:id="rId9"/>
    <p:sldId id="268" r:id="rId10"/>
    <p:sldId id="269" r:id="rId11"/>
    <p:sldId id="273" r:id="rId12"/>
    <p:sldId id="270" r:id="rId13"/>
    <p:sldId id="271" r:id="rId14"/>
    <p:sldId id="272" r:id="rId15"/>
    <p:sldId id="275" r:id="rId16"/>
    <p:sldId id="276" r:id="rId17"/>
    <p:sldId id="297" r:id="rId18"/>
    <p:sldId id="298" r:id="rId19"/>
    <p:sldId id="299" r:id="rId20"/>
    <p:sldId id="266" r:id="rId21"/>
    <p:sldId id="265"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64" r:id="rId36"/>
    <p:sldId id="296" r:id="rId37"/>
    <p:sldId id="277" r:id="rId38"/>
    <p:sldId id="278" r:id="rId39"/>
    <p:sldId id="279" r:id="rId40"/>
    <p:sldId id="280" r:id="rId41"/>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5C4340-5E72-4B69-9A6B-A6F7447F2A0F}" v="2" dt="2026-09-23T08:36:20.803"/>
    <p1510:client id="{76CC8B19-BD3E-4081-B202-DC7CF61C3E1D}" v="9" dt="2026-09-23T09:19:39.7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6" d="100"/>
          <a:sy n="106" d="100"/>
        </p:scale>
        <p:origin x="15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07FA525E-E390-4747-A4F7-F518D74233C4}" type="datetimeFigureOut">
              <a:t>23-09-2026</a:t>
            </a:fld>
            <a:endParaRPr lang="da-DK"/>
          </a:p>
        </p:txBody>
      </p:sp>
      <p:sp>
        <p:nvSpPr>
          <p:cNvPr id="4" name="Pladsholder til slidebillede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0145134A-B6D7-4396-8347-D57E12B2A7D5}" type="slidenum">
              <a:t>‹nr.›</a:t>
            </a:fld>
            <a:endParaRPr lang="da-DK"/>
          </a:p>
        </p:txBody>
      </p:sp>
    </p:spTree>
    <p:extLst>
      <p:ext uri="{BB962C8B-B14F-4D97-AF65-F5344CB8AC3E}">
        <p14:creationId xmlns:p14="http://schemas.microsoft.com/office/powerpoint/2010/main" val="3524820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649AD-B51D-D352-D52F-559C25087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40580-98A8-6B1E-63A4-37FF0F1A74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C1254B-81D6-9717-34A8-5716FA7F9C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9F25C5-CBDC-B646-3C29-95828C6DBCBC}"/>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826067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C9885-D53B-5ECD-6AAE-836B34933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099CC-A281-AA4C-8EE0-27AA5DD6BC73}"/>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E39A4F10-6221-A20C-1706-0B4556EA12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6DBA0C-1FA4-7FAF-6D7F-8FD36E48AC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9069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446C3-D86F-A0A4-C54D-0B45662A2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1348E-38CA-959C-3123-F8C0A071A1E9}"/>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20FE132A-91B6-4FF4-A256-781FC7A996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7A871E-20BA-4F31-9182-4021149F3ED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410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C29C5-BE39-6734-9009-73A8DB08C8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85E78-B9E4-16B2-BF6C-B374AE7AEA00}"/>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46FC9072-0B40-69A8-D748-199A204DF3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E67E61-22BB-68EB-26A9-354D3EDAC68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882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F5C41-BCBA-7D49-03BB-9583740F7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329DD-2167-EAA1-431B-7127FF03B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60E02D-108C-BEA4-3FF6-5F48BBD625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526E14-E5DE-FC09-34A3-F9E0FCF23A96}"/>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651889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E518F-A590-91C7-B824-50B1A27B2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A4692-041E-DFC7-F0C4-7504A2863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3113FB-6720-211F-A51F-EF18812D4B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B37050-A5DA-BC0C-7A8F-61D90271B213}"/>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229942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46BDC-E81E-51EB-CD5C-27D8EAA25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AB5BA-38E1-AE66-95CF-B62AE0EE77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EA945-7970-B9FA-2550-A55904F071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3BE11C-2B35-8280-097E-67AC0745D775}"/>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026038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A628E-4B4A-43E2-C86F-B04BF4BC7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CAC4B2-2F2D-02F7-F2F0-7784DBE6D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45CB75-7287-AAE9-CB47-F00DFE3F3E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74253A-6F4E-9787-3C17-B5C17DD5EE13}"/>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4133771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1805-3B48-4D75-D42E-809530A99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5D9FEC-33ED-0234-FDFB-02741ACBA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A262D-604F-E125-C804-688BC93412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802B7F-E9F4-3FC8-14B5-324B920EDE8D}"/>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005469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1A56E-02B8-011B-87F8-D80AE6269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082F50-629E-00CA-CE11-2E80D4C215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43D95C-8B63-ED0D-24C8-62227F2184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32C48F-3171-8368-FE18-A6E4D541D195}"/>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652374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2C4A-C990-847C-EF11-495210CED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04DD9-F665-5AED-CB81-B7CF209F7E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93B4-A456-65F9-1B0F-285C5BCD54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DE5AC6-9D11-C3FC-D594-777CC2DAE638}"/>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792111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F988D-2E05-0AAB-7A76-31EFDFC02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26D6F-158F-478B-CEB5-1049B70790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5AECB-9760-9A7F-69E7-59EAD6AF6E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788CD5-E5AF-3554-492D-F9AD5F212F59}"/>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076230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476C9-A961-1057-102A-22EA9D585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98B89-8AF9-8F99-EBE2-304DDF88B8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9DDB82-62E3-448E-F727-82236536AC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01CF1B-F931-CD27-0B8E-987A80817642}"/>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4001983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51D78-B4FE-9CBA-983A-0C622AE47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D0E55-3249-672C-9732-BF6A3EA50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FCB15D-9CB7-40F4-1040-B2E8C5668A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D7A968-5B1D-3130-2818-5C27F36AAF74}"/>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719475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E683A-6D27-5C33-ED53-FAD26A297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F6B4B9-8609-7577-56AF-DDBDAFB5EA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938F2-88E2-7BBB-D10B-F4B07DF15E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44F349-BE08-1C1A-1506-4F63465EA116}"/>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131318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732E4-A445-5A04-6C9E-98FF6E215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D82233-48C1-70CA-C5E7-3013F9360B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B35E5-072E-E582-9E8A-8270D8AF42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A80277-B13B-3C4D-9629-68D5D2EFB257}"/>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588273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DBE27-E8A0-3BAC-F4E6-0AB0BD3DB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05AC3C-7AE1-8DF9-A409-0AD7BE9C7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C52B59-5B4C-8B9C-D9AC-0106FCB713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04B2BE-8309-FCB3-5B93-F6A0E85514CD}"/>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679552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2F078-1638-488D-DCE9-B5C21A99F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B3818-7E5D-B26D-C7C8-915459525C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8787A-B680-7E5D-B538-614B5E06DB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6D3677-21EE-5905-8D08-93FC07A038BE}"/>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02030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098FE-2DC8-C33C-4D46-FEF8C86E0B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4B70D-D905-CDDA-026B-BEE31BD2B04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774E5AA6-7E33-25B5-BB66-E813F203A7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191088-6028-865E-04CB-E29704AE1B0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0124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1CFE6-BA4A-7EAF-18AA-D8DB0E8779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11E7DB-6F28-F279-B0BA-848F9F67125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BF0DD4D3-E685-6A71-1185-C13659DA69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CDD0A8-138F-0DCE-148B-F8AFDCFB4DB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6183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0DCE3-6862-1071-5831-9379D23F2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56ACC-C1A5-413A-E6FC-64CAC1C8E712}"/>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46AC1F5F-967C-8C47-DB11-AF2290C6A8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070990-A7CA-CF6A-392A-D0962FAE604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196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F7F22-76AB-B032-F0BE-87ED2674F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AAB15-34E3-9CD1-A586-4854DEFB8FAC}"/>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DBF2C39F-1CA8-4B62-AFB4-D6728B830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6707D9-719B-FFD8-7E88-73CCFB89015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6410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5023C-DC31-26BE-8363-3D158FA64C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B54DB-C7CF-9BF4-CDE2-4A37E2440F49}"/>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AF54CA02-059C-2A51-CB98-C3347BC757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C490C7-45D1-83DD-E312-F2043CD793E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447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1308-64B5-62B8-C9F3-C25DC5385D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FBE54-6A06-B2F9-6ECC-BD1B9A7745D2}"/>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E78CB11A-8FF3-49AE-0764-D965704BEA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F303A6-02C2-245A-E260-F85C0E78CDE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5439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17AD9-203D-843A-DAF9-FF7F9B6E9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C1B189-33B6-87A0-05F1-797D9AA7A924}"/>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9748407A-84DE-B759-F3D5-444054A40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9BF27A-4DC4-0270-34CD-37B0FEF5C9D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8063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9F8EE-CEE7-7109-B87E-262F81CBF6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44655-A119-9168-052A-91C67FD6C643}"/>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1B5902B7-465B-7D8C-1588-F3E525AE4D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93C37F-3359-9FE0-7C75-2C5086C5086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1372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F78FB-2A02-1BCF-7645-FABE5C60D6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7BFC2-30B9-AFEA-7D4F-1F35D71A0C3D}"/>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451FC8D0-3ADC-5272-378D-37124C0DEB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131187-5C78-C7A0-175F-0E5B59B1CD2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063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CD849-25BE-95EB-D6B2-DAEAD5831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1E7CC-18BA-473A-BA40-A70ACC006C4D}"/>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EF6A3CAB-7DF9-F631-AE0B-BC399CFE87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9CE765-4893-21C7-0774-E2ECF6A5184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590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871DF-D519-6026-C111-3126C31204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7F354-B873-8371-29F2-27436BA8B99F}"/>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CBA40975-9317-11B1-F312-0F8F90958C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806BC0-9EBF-83B6-F4A5-676A9A04706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040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F9B63-3B18-196E-2DE7-3BE081732E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BA44C-4D15-6561-03B8-50731D6FF611}"/>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7FE04FFF-5B96-E1CB-0A1D-942E8687DD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82A34D-4741-B941-A311-2B3E8F3F35F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1450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17DCC-061F-F1AF-DC43-48F31DAD6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45029-6837-05E0-A06C-8A4294E01FA7}"/>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B7E84571-2317-CBFE-9905-E273844CAF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5F352D-C75A-8287-C5CC-7C2A9B98CCF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6017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44231-5BD5-7376-C111-33155F203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E9026-6BCF-D1BA-7327-1CEAFC400BFE}"/>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3E2E23B1-1810-18BA-42AB-2ACBB5372B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87712F-7957-C259-2A4B-A816300E249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4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00FE7-C15D-F3D7-216F-26527BF234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6139E-1699-2D73-FD8A-D74457F24DC2}"/>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BC5F6DBA-FE01-BBA6-0030-156CF4883A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BE7DE2-ADAA-8174-4B10-7BD632DE063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5633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7B7F1-C2DF-9349-184B-AB8F2201FC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22246-3866-65DE-4628-EBE57C4E763E}"/>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51CE56A2-A637-A03B-F3A5-F9C9F0799A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B440CD-4D7C-4C0D-C35C-1A031BF8F0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9411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082F-AA7F-3857-3BA6-D40E86B4FF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E9433C-B172-B0D1-E115-E5E53B74D904}"/>
              </a:ext>
            </a:extLst>
          </p:cNvPr>
          <p:cNvSpPr>
            <a:spLocks noGrp="1" noRot="1" noChangeAspect="1"/>
          </p:cNvSpPr>
          <p:nvPr>
            <p:ph type="sldImg"/>
          </p:nvPr>
        </p:nvSpPr>
        <p:spPr/>
        <p:txBody>
          <a:bodyPr/>
          <a:lstStyle/>
          <a:p>
            <a:endParaRPr lang="da-DK"/>
          </a:p>
        </p:txBody>
      </p:sp>
      <p:sp>
        <p:nvSpPr>
          <p:cNvPr id="3" name="Notes Placeholder 2">
            <a:extLst>
              <a:ext uri="{FF2B5EF4-FFF2-40B4-BE49-F238E27FC236}">
                <a16:creationId xmlns:a16="http://schemas.microsoft.com/office/drawing/2014/main" id="{70D64567-07A5-7F32-1A1D-CF90B94087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4C721E-6BCD-7BAF-680E-5265A489DEA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7099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52692-DE9B-CC96-5AF9-1F023ABF5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F89DF5-B97D-C341-375D-CB72C423C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FA331-7358-CAD8-8996-CB50DD51AB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DE032E-FF10-766E-4F41-88464CF7634A}"/>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634961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47DB8-08DF-2B02-D36E-9209DA24B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54556-F786-124D-C7A5-C6B7A4989E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DD41E0-AC08-6424-2685-5C65B0F65B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509483-B4D5-E756-A621-918C73E67475}"/>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9646656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568F5-585C-C5D2-B1F3-733B6CE04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E736B-0BAD-28C1-9CCD-0F613D2096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22658-43C0-AD92-4D0F-8740B83112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38C6B4-D757-CFCB-E11D-7D1F7FD62C9E}"/>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497353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5B1A4-E644-21C0-57B1-2C29F2705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BC063B-EA40-8B50-9D90-E8D4F734B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195CF4-4D68-E88B-465F-24F9FA4FC9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384EFF-D4FE-B577-5DC7-4074C2E2FD3C}"/>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41827519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da-DK"/>
              <a:t>Klik for at redigere titeltypografien i masteren</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da-DK"/>
              <a:t>Klik for at redigere undertiteltypografien i masteren</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2086476018"/>
      </p:ext>
    </p:extLst>
  </p:cSld>
  <p:clrMapOvr>
    <a:masterClrMapping/>
  </p:clrMapOvr>
  <p:hf sldNum="0" hdr="0" ftr="0" dt="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da-DK"/>
              <a:t>Klik for at redigere titeltypografien i masteren</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Tree>
    <p:extLst>
      <p:ext uri="{BB962C8B-B14F-4D97-AF65-F5344CB8AC3E}">
        <p14:creationId xmlns:p14="http://schemas.microsoft.com/office/powerpoint/2010/main" val="235454762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da-DK"/>
              <a:t>Klik for at redigere titeltypografien i masteren</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da-DK"/>
              <a:t>Klik for at redigere undertiteltypografien i masteren</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143993575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da-DK"/>
              <a:t>Klik for at redigere titeltypografien i masteren</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da-DK"/>
              <a:t>Klik for at redigere undertiteltypografien i masteren</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710AE426-CBD1-49BA-A1DA-945CCEE2ED80}" type="datetimeFigureOut">
              <a:rPr lang="en-US" smtClean="0"/>
              <a:t>9/23/2026</a:t>
            </a:fld>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1017864209"/>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fsnitsoverskrift">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710AE426-CBD1-49BA-A1DA-945CCEE2ED80}" type="datetimeFigureOut">
              <a:rPr lang="en-US" smtClean="0"/>
              <a:t>9/23/2026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0B3A8078-5A32-4B09-ABA5-7ABEFD22E08A}" type="slidenum">
              <a:rPr lang="en-US" smtClean="0"/>
              <a:t>‹nr.›</a:t>
            </a:fld>
            <a:endParaRPr lang="en-US"/>
          </a:p>
        </p:txBody>
      </p:sp>
    </p:spTree>
    <p:extLst>
      <p:ext uri="{BB962C8B-B14F-4D97-AF65-F5344CB8AC3E}">
        <p14:creationId xmlns:p14="http://schemas.microsoft.com/office/powerpoint/2010/main" val="525274453"/>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da-DK"/>
              <a:t>Klik for at redigere titeltypografien i masteren</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710AE426-CBD1-49BA-A1DA-945CCEE2ED80}" type="datetimeFigureOut">
              <a:rPr lang="en-US" smtClean="0"/>
              <a:t>9/23/2026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250099588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da-DK"/>
              <a:t>Klik for at redigere titeltypografien i masteren</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710AE426-CBD1-49BA-A1DA-945CCEE2ED80}" type="datetimeFigureOut">
              <a:rPr lang="en-US" smtClean="0"/>
              <a:t>9/23/2026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D57F1E4F-1CFF-5643-939E-02111984F565}" type="slidenum">
              <a:rPr lang="en-US" smtClean="0"/>
              <a:t>‹nr.›</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da-DK"/>
              <a:t>Klik for at redigere teksttypografierne i masteren</a:t>
            </a:r>
          </a:p>
          <a:p>
            <a:pPr marL="228600" lvl="1" indent="-228600"/>
            <a:r>
              <a:rPr lang="da-DK"/>
              <a:t>Andet niveau</a:t>
            </a:r>
          </a:p>
          <a:p>
            <a:pPr marL="228600" lvl="2" indent="-228600"/>
            <a:r>
              <a:rPr lang="da-DK"/>
              <a:t>Tredje niveau</a:t>
            </a:r>
          </a:p>
          <a:p>
            <a:pPr marL="228600" lvl="3" indent="-228600"/>
            <a:r>
              <a:rPr lang="da-DK"/>
              <a:t>Fjerde niveau</a:t>
            </a:r>
          </a:p>
          <a:p>
            <a:pPr marL="228600" lvl="4" indent="-228600"/>
            <a:r>
              <a:rPr lang="da-DK"/>
              <a:t>Femte niveau</a:t>
            </a:r>
            <a:endParaRPr lang="en-US" dirty="0"/>
          </a:p>
        </p:txBody>
      </p:sp>
    </p:spTree>
    <p:extLst>
      <p:ext uri="{BB962C8B-B14F-4D97-AF65-F5344CB8AC3E}">
        <p14:creationId xmlns:p14="http://schemas.microsoft.com/office/powerpoint/2010/main" val="393707394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da-DK"/>
              <a:t>Klik for at redigere titeltypografien i masteren</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D57F1E4F-1CFF-5643-939E-02111984F565}" type="slidenum">
              <a:rPr lang="en-US" smtClean="0"/>
              <a:t>‹nr.›</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Tree>
    <p:extLst>
      <p:ext uri="{BB962C8B-B14F-4D97-AF65-F5344CB8AC3E}">
        <p14:creationId xmlns:p14="http://schemas.microsoft.com/office/powerpoint/2010/main" val="48644846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da-DK"/>
              <a:t>Klik for at redigere titeltypografien i masteren</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262380493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13327194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83763387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US" dirty="0"/>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398801803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D57F1E4F-1CFF-5643-939E-02111984F565}" type="slidenum">
              <a:rPr lang="en-US" smtClean="0"/>
              <a:t>‹nr.›</a:t>
            </a:fld>
            <a:endParaRPr lang="en-US" dirty="0"/>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82831068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12407942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da-DK"/>
              <a:t>Klik for at redigere titeltypografien i masteren</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39710047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da-DK"/>
              <a:t>Klik for at redigere titeltypografien i masteren</a:t>
            </a:r>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01471035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da-DK"/>
              <a:t>Klik for at redigere titeltypografien i masteren</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225477215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D57F1E4F-1CFF-5643-939E-02111984F565}" type="slidenum">
              <a:rPr lang="en-US" smtClean="0"/>
              <a:t>‹nr.›</a:t>
            </a:fld>
            <a:endParaRPr lang="en-US" dirty="0"/>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1334442258"/>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da-DK"/>
              <a:t>Klik for at redigere titeltypografien i masteren</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402917300"/>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da-DK"/>
              <a:t>Klik for at redigere titeltypografien i masteren</a:t>
            </a:r>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4173765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710AE426-CBD1-49BA-A1DA-945CCEE2ED80}" type="datetimeFigureOut">
              <a:rPr lang="en-US" smtClean="0"/>
              <a:t>9/23/2026</a:t>
            </a:fld>
            <a:endParaRPr lang="en-US"/>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393988802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o indholdsobjek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da-DK"/>
              <a:t>Klik for at redigere titeltypografien i masteren</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Tree>
    <p:extLst>
      <p:ext uri="{BB962C8B-B14F-4D97-AF65-F5344CB8AC3E}">
        <p14:creationId xmlns:p14="http://schemas.microsoft.com/office/powerpoint/2010/main" val="165824564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da-DK"/>
              <a:t>Klik for at redigere titeltypografien i masteren</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Tree>
    <p:extLst>
      <p:ext uri="{BB962C8B-B14F-4D97-AF65-F5344CB8AC3E}">
        <p14:creationId xmlns:p14="http://schemas.microsoft.com/office/powerpoint/2010/main" val="4028643864"/>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da-DK"/>
              <a:t>Klik for at redigere titeltypografien i masteren</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4509A250-FF31-4206-8172-F9D3106AACB1}" type="datetimeFigureOut">
              <a:rPr lang="en-US" smtClean="0"/>
              <a:t>9/23/2026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3305539765"/>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211557518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da-DK"/>
              <a:t>Klik for at redigere titeltypografien i masteren</a:t>
            </a:r>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Tree>
    <p:extLst>
      <p:ext uri="{BB962C8B-B14F-4D97-AF65-F5344CB8AC3E}">
        <p14:creationId xmlns:p14="http://schemas.microsoft.com/office/powerpoint/2010/main" val="22309819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da-DK"/>
              <a:t>Klik for at redigere titeltypografien i masteren</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D57F1E4F-1CFF-5643-939E-02111984F565}" type="slidenum">
              <a:rPr lang="en-US" smtClean="0"/>
              <a:t>‹nr.›</a:t>
            </a:fld>
            <a:endParaRPr lang="en-US" dirty="0"/>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a:p>
        </p:txBody>
      </p:sp>
    </p:spTree>
    <p:extLst>
      <p:ext uri="{BB962C8B-B14F-4D97-AF65-F5344CB8AC3E}">
        <p14:creationId xmlns:p14="http://schemas.microsoft.com/office/powerpoint/2010/main" val="91168754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765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da-DK"/>
              <a:t>Klik for at redigere titeltypografien i masteren</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4AAD347D-5ACD-4C99-B74B-A9C85AD731AF}" type="datetimeFigureOut">
              <a:rPr lang="en-US" smtClean="0"/>
              <a:t>9/23/2026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D57F1E4F-1CFF-5643-939E-02111984F565}" type="slidenum">
              <a:rPr lang="en-US" smtClean="0"/>
              <a:t>‹nr.›</a:t>
            </a:fld>
            <a:endParaRPr lang="en-US" dirty="0"/>
          </a:p>
        </p:txBody>
      </p:sp>
    </p:spTree>
    <p:extLst>
      <p:ext uri="{BB962C8B-B14F-4D97-AF65-F5344CB8AC3E}">
        <p14:creationId xmlns:p14="http://schemas.microsoft.com/office/powerpoint/2010/main" val="2196583544"/>
      </p:ext>
    </p:extLst>
  </p:cSld>
  <p:clrMap bg1="dk1" tx1="lt1" bg2="dk2" tx2="lt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 id="2147483745" r:id="rId18"/>
    <p:sldLayoutId id="2147483746" r:id="rId19"/>
    <p:sldLayoutId id="2147483747" r:id="rId20"/>
    <p:sldLayoutId id="2147483748" r:id="rId21"/>
    <p:sldLayoutId id="2147483749" r:id="rId22"/>
    <p:sldLayoutId id="2147483750" r:id="rId23"/>
    <p:sldLayoutId id="2147483751" r:id="rId24"/>
    <p:sldLayoutId id="2147483752" r:id="rId25"/>
    <p:sldLayoutId id="2147483753" r:id="rId26"/>
    <p:sldLayoutId id="2147483754" r:id="rId27"/>
    <p:sldLayoutId id="2147483755" r:id="rId28"/>
  </p:sldLayoutIdLst>
  <p:hf sldNum="0" hdr="0" ftr="0" dt="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8.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8.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8.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28.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28.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28.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name="Slide 2">
    <p:bg>
      <p:bgPr>
        <a:solidFill>
          <a:schemeClr val="accent3">
            <a:lumMod val="20000"/>
            <a:lumOff val="80000"/>
            <a:alpha val="38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p:cNvSpPr/>
          <p:nvPr/>
        </p:nvSpPr>
        <p:spPr>
          <a:xfrm>
            <a:off x="731519" y="854015"/>
            <a:ext cx="8800670" cy="5253487"/>
          </a:xfrm>
          <a:prstGeom prst="rect">
            <a:avLst/>
          </a:prstGeom>
          <a:noFill/>
          <a:ln/>
        </p:spPr>
        <p:txBody>
          <a:bodyPr wrap="square" rtlCol="0" anchor="ctr"/>
          <a:lstStyle/>
          <a:p>
            <a:pPr marL="0" indent="0">
              <a:buNone/>
            </a:pPr>
            <a:r>
              <a:rPr lang="en-US" sz="6000" b="1" dirty="0">
                <a:solidFill>
                  <a:srgbClr val="1F6B35"/>
                </a:solidFill>
              </a:rPr>
              <a:t>Velkommen </a:t>
            </a:r>
            <a:r>
              <a:rPr lang="en-US" sz="6000" b="1" dirty="0" err="1">
                <a:solidFill>
                  <a:srgbClr val="1F6B35"/>
                </a:solidFill>
              </a:rPr>
              <a:t>til</a:t>
            </a:r>
            <a:r>
              <a:rPr lang="en-US" sz="6000" b="1" dirty="0">
                <a:solidFill>
                  <a:srgbClr val="1F6B35"/>
                </a:solidFill>
              </a:rPr>
              <a:t> </a:t>
            </a:r>
            <a:r>
              <a:rPr lang="en-US" sz="6000" b="1" dirty="0" err="1">
                <a:solidFill>
                  <a:srgbClr val="1F6B35"/>
                </a:solidFill>
              </a:rPr>
              <a:t>medlemsmøde</a:t>
            </a:r>
            <a:r>
              <a:rPr lang="en-US" sz="6000" b="1" dirty="0">
                <a:solidFill>
                  <a:srgbClr val="1F6B35"/>
                </a:solidFill>
              </a:rPr>
              <a:t> og </a:t>
            </a:r>
            <a:r>
              <a:rPr lang="en-US" sz="6000" b="1" dirty="0" err="1">
                <a:solidFill>
                  <a:srgbClr val="1F6B35"/>
                </a:solidFill>
              </a:rPr>
              <a:t>ekstraordinær</a:t>
            </a:r>
            <a:r>
              <a:rPr lang="en-US" sz="6000" b="1" dirty="0">
                <a:solidFill>
                  <a:srgbClr val="1F6B35"/>
                </a:solidFill>
              </a:rPr>
              <a:t> </a:t>
            </a:r>
            <a:r>
              <a:rPr lang="en-US" sz="6000" b="1" dirty="0" err="1">
                <a:solidFill>
                  <a:srgbClr val="1F6B35"/>
                </a:solidFill>
              </a:rPr>
              <a:t>generalforsamling</a:t>
            </a:r>
            <a:endParaRPr lang="en-US" sz="6000" dirty="0"/>
          </a:p>
        </p:txBody>
      </p:sp>
      <p:sp>
        <p:nvSpPr>
          <p:cNvPr id="5" name="Text 2"/>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B9437E8B-C29A-574D-C6FC-37A0E924453F}"/>
              </a:ext>
            </a:extLst>
          </p:cNvPr>
          <p:cNvPicPr>
            <a:picLocks noChangeAspect="1"/>
          </p:cNvPicPr>
          <p:nvPr/>
        </p:nvPicPr>
        <p:blipFill>
          <a:blip r:embed="rId3"/>
          <a:stretch>
            <a:fillRect/>
          </a:stretch>
        </p:blipFill>
        <p:spPr>
          <a:xfrm>
            <a:off x="10335490" y="502458"/>
            <a:ext cx="1542473" cy="1078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2B9E73D1-CBCF-72BB-395E-7F31F45DBE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250F920-A801-7DE5-F406-4A8B0AD50F3F}"/>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253B2552-AC14-217F-E5E8-BFD253A78E57}"/>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err="1">
                <a:solidFill>
                  <a:srgbClr val="1F6B35"/>
                </a:solidFill>
              </a:rPr>
              <a:t>Medlemsmøde</a:t>
            </a:r>
            <a:r>
              <a:rPr lang="en-US" sz="2400" b="1" dirty="0">
                <a:solidFill>
                  <a:srgbClr val="1F6B35"/>
                </a:solidFill>
              </a:rPr>
              <a:t> den 23. </a:t>
            </a:r>
            <a:r>
              <a:rPr lang="en-US" sz="2400" b="1" dirty="0" err="1">
                <a:solidFill>
                  <a:srgbClr val="1F6B35"/>
                </a:solidFill>
              </a:rPr>
              <a:t>september</a:t>
            </a:r>
            <a:r>
              <a:rPr lang="en-US" sz="2400" b="1" dirty="0">
                <a:solidFill>
                  <a:srgbClr val="1F6B35"/>
                </a:solidFill>
              </a:rPr>
              <a:t> 2026</a:t>
            </a:r>
            <a:endParaRPr lang="en-US" sz="2400" dirty="0"/>
          </a:p>
        </p:txBody>
      </p:sp>
      <p:sp>
        <p:nvSpPr>
          <p:cNvPr id="5" name="Text 2">
            <a:extLst>
              <a:ext uri="{FF2B5EF4-FFF2-40B4-BE49-F238E27FC236}">
                <a16:creationId xmlns:a16="http://schemas.microsoft.com/office/drawing/2014/main" id="{1454B919-5701-EBA6-6524-215CD68947FC}"/>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6C12F5F1-76F9-2397-864F-B0A5DCEF7D26}"/>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9" name="Tekstfelt 8">
            <a:extLst>
              <a:ext uri="{FF2B5EF4-FFF2-40B4-BE49-F238E27FC236}">
                <a16:creationId xmlns:a16="http://schemas.microsoft.com/office/drawing/2014/main" id="{7F53316C-6315-C3AF-CE82-37F8AE7CECF9}"/>
              </a:ext>
            </a:extLst>
          </p:cNvPr>
          <p:cNvSpPr txBox="1"/>
          <p:nvPr/>
        </p:nvSpPr>
        <p:spPr>
          <a:xfrm>
            <a:off x="3050309" y="1861649"/>
            <a:ext cx="6100618" cy="3139321"/>
          </a:xfrm>
          <a:prstGeom prst="rect">
            <a:avLst/>
          </a:prstGeom>
          <a:noFill/>
        </p:spPr>
        <p:txBody>
          <a:bodyPr wrap="square">
            <a:spAutoFit/>
          </a:bodyPr>
          <a:lstStyle/>
          <a:p>
            <a:r>
              <a:rPr lang="da-DK" dirty="0"/>
              <a:t> Forhandlingerne med Lalandia (Irene) </a:t>
            </a:r>
          </a:p>
          <a:p>
            <a:r>
              <a:rPr lang="da-DK" dirty="0"/>
              <a:t> Caféen (Irene) </a:t>
            </a:r>
          </a:p>
          <a:p>
            <a:r>
              <a:rPr lang="da-DK" dirty="0"/>
              <a:t> Medlemstal og økonomi (Finn) </a:t>
            </a:r>
          </a:p>
          <a:p>
            <a:r>
              <a:rPr lang="da-DK" dirty="0"/>
              <a:t> Players 1st (Finn) </a:t>
            </a:r>
          </a:p>
          <a:p>
            <a:r>
              <a:rPr lang="da-DK" dirty="0"/>
              <a:t> Momsrefusion (Finn) </a:t>
            </a:r>
          </a:p>
          <a:p>
            <a:r>
              <a:rPr lang="da-DK" dirty="0"/>
              <a:t> Fondsansøgninger (Finn) </a:t>
            </a:r>
          </a:p>
          <a:p>
            <a:r>
              <a:rPr lang="da-DK" dirty="0"/>
              <a:t> Frivillige i klubben (Irene) </a:t>
            </a:r>
          </a:p>
          <a:p>
            <a:r>
              <a:rPr lang="da-DK" dirty="0"/>
              <a:t> Banen (Steven) </a:t>
            </a:r>
          </a:p>
          <a:p>
            <a:r>
              <a:rPr lang="da-DK" dirty="0"/>
              <a:t> ECCO-TOUR (Thomas) </a:t>
            </a:r>
          </a:p>
          <a:p>
            <a:r>
              <a:rPr lang="da-DK" dirty="0"/>
              <a:t> Hvad foregår der I vores udvalg?  (Irene) </a:t>
            </a:r>
          </a:p>
          <a:p>
            <a:r>
              <a:rPr lang="da-DK" dirty="0"/>
              <a:t> Eventuelt </a:t>
            </a:r>
          </a:p>
        </p:txBody>
      </p:sp>
      <p:sp>
        <p:nvSpPr>
          <p:cNvPr id="6" name="Tekstfelt 5">
            <a:extLst>
              <a:ext uri="{FF2B5EF4-FFF2-40B4-BE49-F238E27FC236}">
                <a16:creationId xmlns:a16="http://schemas.microsoft.com/office/drawing/2014/main" id="{8E523850-09D5-A906-FAB5-F1CC52F96805}"/>
              </a:ext>
            </a:extLst>
          </p:cNvPr>
          <p:cNvSpPr txBox="1"/>
          <p:nvPr/>
        </p:nvSpPr>
        <p:spPr>
          <a:xfrm>
            <a:off x="631932" y="1720840"/>
            <a:ext cx="6013312" cy="3416320"/>
          </a:xfrm>
          <a:prstGeom prst="rect">
            <a:avLst/>
          </a:prstGeom>
          <a:noFill/>
        </p:spPr>
        <p:txBody>
          <a:bodyPr wrap="square" rtlCol="0">
            <a:spAutoFit/>
          </a:bodyPr>
          <a:lstStyle/>
          <a:p>
            <a:pPr marL="285750" indent="-285750">
              <a:buFont typeface="Arial" panose="020B0604020202020204" pitchFamily="34" charset="0"/>
              <a:buChar char="•"/>
            </a:pPr>
            <a:r>
              <a:rPr lang="da-DK" b="1" dirty="0">
                <a:solidFill>
                  <a:schemeClr val="accent1">
                    <a:lumMod val="50000"/>
                  </a:schemeClr>
                </a:solidFill>
              </a:rPr>
              <a:t>Forhandlingerne med Lalandia (Irene)</a:t>
            </a:r>
          </a:p>
          <a:p>
            <a:pPr marL="285750" indent="-285750">
              <a:buFont typeface="Arial" panose="020B0604020202020204" pitchFamily="34" charset="0"/>
              <a:buChar char="•"/>
            </a:pPr>
            <a:r>
              <a:rPr lang="da-DK" b="1" dirty="0">
                <a:solidFill>
                  <a:schemeClr val="accent1">
                    <a:lumMod val="50000"/>
                  </a:schemeClr>
                </a:solidFill>
              </a:rPr>
              <a:t>Caféen (Irene)</a:t>
            </a:r>
          </a:p>
          <a:p>
            <a:pPr marL="285750" indent="-285750">
              <a:buFont typeface="Arial" panose="020B0604020202020204" pitchFamily="34" charset="0"/>
              <a:buChar char="•"/>
            </a:pPr>
            <a:r>
              <a:rPr lang="da-DK" b="1" dirty="0">
                <a:solidFill>
                  <a:schemeClr val="accent1">
                    <a:lumMod val="50000"/>
                  </a:schemeClr>
                </a:solidFill>
              </a:rPr>
              <a:t>Medlemstal og økonomi (Finn)</a:t>
            </a:r>
          </a:p>
          <a:p>
            <a:pPr marL="285750" indent="-285750">
              <a:buFont typeface="Arial" panose="020B0604020202020204" pitchFamily="34" charset="0"/>
              <a:buChar char="•"/>
            </a:pPr>
            <a:r>
              <a:rPr lang="da-DK" b="1" dirty="0">
                <a:solidFill>
                  <a:schemeClr val="accent1">
                    <a:lumMod val="50000"/>
                  </a:schemeClr>
                </a:solidFill>
              </a:rPr>
              <a:t>Players 1 </a:t>
            </a:r>
            <a:r>
              <a:rPr lang="da-DK" b="1" dirty="0" err="1">
                <a:solidFill>
                  <a:schemeClr val="accent1">
                    <a:lumMod val="50000"/>
                  </a:schemeClr>
                </a:solidFill>
              </a:rPr>
              <a:t>st</a:t>
            </a:r>
            <a:r>
              <a:rPr lang="da-DK" b="1" dirty="0">
                <a:solidFill>
                  <a:schemeClr val="accent1">
                    <a:lumMod val="50000"/>
                  </a:schemeClr>
                </a:solidFill>
              </a:rPr>
              <a:t> (Finn)</a:t>
            </a:r>
          </a:p>
          <a:p>
            <a:pPr marL="285750" indent="-285750">
              <a:buFont typeface="Arial" panose="020B0604020202020204" pitchFamily="34" charset="0"/>
              <a:buChar char="•"/>
            </a:pPr>
            <a:r>
              <a:rPr lang="da-DK" b="1" dirty="0">
                <a:solidFill>
                  <a:schemeClr val="accent1">
                    <a:lumMod val="50000"/>
                  </a:schemeClr>
                </a:solidFill>
              </a:rPr>
              <a:t>Momsrefusion (Finn)</a:t>
            </a:r>
          </a:p>
          <a:p>
            <a:pPr marL="285750" indent="-285750">
              <a:buFont typeface="Arial" panose="020B0604020202020204" pitchFamily="34" charset="0"/>
              <a:buChar char="•"/>
            </a:pPr>
            <a:r>
              <a:rPr lang="da-DK" b="1" dirty="0">
                <a:solidFill>
                  <a:schemeClr val="accent1">
                    <a:lumMod val="50000"/>
                  </a:schemeClr>
                </a:solidFill>
              </a:rPr>
              <a:t>Fondsansøgninger (Finn)</a:t>
            </a:r>
          </a:p>
          <a:p>
            <a:pPr marL="285750" indent="-285750">
              <a:buFont typeface="Arial" panose="020B0604020202020204" pitchFamily="34" charset="0"/>
              <a:buChar char="•"/>
            </a:pPr>
            <a:r>
              <a:rPr lang="da-DK" b="1" dirty="0">
                <a:solidFill>
                  <a:schemeClr val="accent1">
                    <a:lumMod val="50000"/>
                  </a:schemeClr>
                </a:solidFill>
              </a:rPr>
              <a:t>Banen (Steven)</a:t>
            </a:r>
          </a:p>
          <a:p>
            <a:pPr marL="285750" indent="-285750">
              <a:buFont typeface="Arial" panose="020B0604020202020204" pitchFamily="34" charset="0"/>
              <a:buChar char="•"/>
            </a:pPr>
            <a:r>
              <a:rPr lang="da-DK" b="1" dirty="0">
                <a:solidFill>
                  <a:schemeClr val="accent1">
                    <a:lumMod val="50000"/>
                  </a:schemeClr>
                </a:solidFill>
              </a:rPr>
              <a:t>ECCO-TOUR (Thomas)</a:t>
            </a:r>
          </a:p>
          <a:p>
            <a:pPr marL="285750" indent="-285750">
              <a:buFont typeface="Arial" panose="020B0604020202020204" pitchFamily="34" charset="0"/>
              <a:buChar char="•"/>
            </a:pPr>
            <a:r>
              <a:rPr lang="da-DK" b="1" dirty="0">
                <a:solidFill>
                  <a:schemeClr val="accent1">
                    <a:lumMod val="50000"/>
                  </a:schemeClr>
                </a:solidFill>
              </a:rPr>
              <a:t>Frivillige i klubben (Irene)</a:t>
            </a:r>
          </a:p>
          <a:p>
            <a:pPr marL="285750" indent="-285750">
              <a:buFont typeface="Arial" panose="020B0604020202020204" pitchFamily="34" charset="0"/>
              <a:buChar char="•"/>
            </a:pPr>
            <a:r>
              <a:rPr lang="da-DK" b="1" dirty="0">
                <a:solidFill>
                  <a:schemeClr val="accent1">
                    <a:lumMod val="50000"/>
                  </a:schemeClr>
                </a:solidFill>
              </a:rPr>
              <a:t>Hvad foregår der i vores udvalg (Irene)</a:t>
            </a:r>
          </a:p>
          <a:p>
            <a:pPr marL="285750" indent="-285750">
              <a:buFont typeface="Arial" panose="020B0604020202020204" pitchFamily="34" charset="0"/>
              <a:buChar char="•"/>
            </a:pPr>
            <a:r>
              <a:rPr lang="da-DK" b="1" dirty="0">
                <a:solidFill>
                  <a:schemeClr val="accent1">
                    <a:lumMod val="50000"/>
                  </a:schemeClr>
                </a:solidFill>
              </a:rPr>
              <a:t>Medlemmernes indlæg, forslag og spørgsmål</a:t>
            </a:r>
          </a:p>
          <a:p>
            <a:pPr marL="285750" indent="-285750">
              <a:buFont typeface="Arial" panose="020B0604020202020204" pitchFamily="34" charset="0"/>
              <a:buChar char="•"/>
            </a:pPr>
            <a:r>
              <a:rPr lang="da-DK" b="1" dirty="0">
                <a:solidFill>
                  <a:schemeClr val="accent1">
                    <a:lumMod val="50000"/>
                  </a:schemeClr>
                </a:solidFill>
              </a:rPr>
              <a:t>Eventuelt</a:t>
            </a:r>
          </a:p>
        </p:txBody>
      </p:sp>
    </p:spTree>
    <p:extLst>
      <p:ext uri="{BB962C8B-B14F-4D97-AF65-F5344CB8AC3E}">
        <p14:creationId xmlns:p14="http://schemas.microsoft.com/office/powerpoint/2010/main" val="229848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398BD27E-1F94-FBB0-7DD5-C9D0FB888C0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2F93019-FF2A-CBEB-918B-ABF48EF82448}"/>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F8286153-60A6-6BDC-C676-B569B4B8AB57}"/>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Forhandlingerne</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med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Lalandia</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C593C23D-8F90-D589-1A3F-4BE107D4397B}"/>
              </a:ext>
            </a:extLst>
          </p:cNvPr>
          <p:cNvSpPr/>
          <p:nvPr/>
        </p:nvSpPr>
        <p:spPr>
          <a:xfrm>
            <a:off x="731520" y="1371600"/>
            <a:ext cx="5486400" cy="1828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17692BB2-8FB4-2B49-6833-8833D805A97E}"/>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DD6AD61D-F04D-DF85-E37E-43DCC4C9C723}"/>
              </a:ext>
            </a:extLst>
          </p:cNvPr>
          <p:cNvSpPr txBox="1"/>
          <p:nvPr/>
        </p:nvSpPr>
        <p:spPr>
          <a:xfrm>
            <a:off x="577596" y="1581418"/>
            <a:ext cx="11033760" cy="48936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haft tre møder med Lalandia - mandag d. 1. juni 2026, torsdag d. 25. juni 2026 og mandag d. 7. september 2026.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en god og konstruktiv dialog.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efter aftale med Lalandia, da begge parter har indgået en tavshedserklæring under forhandlingerne,  fået lov til at orientere: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Klubben overtager driften af caféen pr. 1. januar 2027.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endnu ikke en vedligeholdelsesaftale.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arbejder på at lukke en aftale inden årsskiftet.</a:t>
            </a:r>
          </a:p>
        </p:txBody>
      </p:sp>
    </p:spTree>
    <p:extLst>
      <p:ext uri="{BB962C8B-B14F-4D97-AF65-F5344CB8AC3E}">
        <p14:creationId xmlns:p14="http://schemas.microsoft.com/office/powerpoint/2010/main" val="1110440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AE48F28C-1322-5D37-EB13-76DB990DE82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C1E120D-5792-7CE7-A346-86B2F85AF551}"/>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55B13AB2-DD2B-AF58-E657-FA8866E3FEB5}"/>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Golfcaféen</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41D9A77B-C99E-F9DE-2BF1-12C96065BCF0}"/>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8" name="Tekstfelt 7">
            <a:extLst>
              <a:ext uri="{FF2B5EF4-FFF2-40B4-BE49-F238E27FC236}">
                <a16:creationId xmlns:a16="http://schemas.microsoft.com/office/drawing/2014/main" id="{24D55EFA-4711-BF11-64A0-E2C697DAB9ED}"/>
              </a:ext>
            </a:extLst>
          </p:cNvPr>
          <p:cNvSpPr txBox="1"/>
          <p:nvPr/>
        </p:nvSpPr>
        <p:spPr>
          <a:xfrm>
            <a:off x="195810" y="1581418"/>
            <a:ext cx="10139680" cy="4154984"/>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Hvor har der været mange møder med Lalandia omkring caféen – og hvor har vi alle været tålmodige.</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Jeg har været med til nogle. Thomas har været med flere, og Finn har været med til mange - rigtig mange.</a:t>
            </a: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endParaRP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Igennem vores forhandlinger med Lalandia, er det lykkes os at få en aftale om overtagelse af caféen fra d. 1. januar 2027. Super fedt.</a:t>
            </a:r>
          </a:p>
          <a:p>
            <a:pPr marL="45720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 </a:t>
            </a:r>
          </a:p>
          <a:p>
            <a:pPr marL="457200" marR="0" lvl="0" indent="0" algn="l" defTabSz="914400" rtl="0" eaLnBrk="1" fontAlgn="auto" latinLnBrk="0" hangingPunct="1">
              <a:lnSpc>
                <a:spcPct val="100000"/>
              </a:lnSpc>
              <a:spcBef>
                <a:spcPts val="0"/>
              </a:spcBef>
              <a:spcAft>
                <a:spcPts val="800"/>
              </a:spcAft>
              <a:buClrTx/>
              <a:buSzTx/>
              <a:buFontTx/>
              <a:buNone/>
              <a:tabLst/>
              <a:defRPr/>
            </a:pPr>
            <a:r>
              <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Endnu bedre, MEGA fedt er det faktisk, at Henrik Meldgaard ønsker at forpagte caféen, hvilket vi gerne vil hjælpe ham med.</a:t>
            </a:r>
            <a:endParaRPr kumimoji="0" lang="da-DK" sz="24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21208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1C089DF2-1CF4-C576-50F0-38DF6FF4B6F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53DB67B-1BEB-3D76-6BC0-D56CAFF6E1F1}"/>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AB9124C3-C216-74EF-EA1D-5C8394A41DCE}"/>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Golfcaféen</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9F82E12F-2ECA-25D4-4A1F-E19BC350C886}"/>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8" name="Tekstfelt 7">
            <a:extLst>
              <a:ext uri="{FF2B5EF4-FFF2-40B4-BE49-F238E27FC236}">
                <a16:creationId xmlns:a16="http://schemas.microsoft.com/office/drawing/2014/main" id="{C2017B2A-4CFC-27B8-C3BE-97431BF275CF}"/>
              </a:ext>
            </a:extLst>
          </p:cNvPr>
          <p:cNvSpPr txBox="1"/>
          <p:nvPr/>
        </p:nvSpPr>
        <p:spPr>
          <a:xfrm>
            <a:off x="195810" y="1581418"/>
            <a:ext cx="10139680" cy="2677656"/>
          </a:xfrm>
          <a:prstGeom prst="rect">
            <a:avLst/>
          </a:prstGeom>
          <a:noFill/>
        </p:spPr>
        <p:txBody>
          <a:bodyPr wrap="square">
            <a:spAutoFit/>
          </a:bodyPr>
          <a:lstStyle/>
          <a:p>
            <a:pPr marL="457200" marR="0" lvl="0" indent="0" algn="l" defTabSz="914400" rtl="0" eaLnBrk="1" fontAlgn="auto" latinLnBrk="0" hangingPunct="1">
              <a:lnSpc>
                <a:spcPct val="100000"/>
              </a:lnSpc>
              <a:spcBef>
                <a:spcPts val="0"/>
              </a:spcBef>
              <a:spcAft>
                <a:spcPts val="0"/>
              </a:spcAft>
              <a:buClrTx/>
              <a:buSzTx/>
              <a:buFontTx/>
              <a:buNone/>
              <a:tabLst/>
              <a:defRPr/>
            </a:pPr>
            <a:r>
              <a:rPr lang="da-DK" sz="2400" b="1" kern="100" dirty="0">
                <a:solidFill>
                  <a:schemeClr val="accent1">
                    <a:lumMod val="50000"/>
                  </a:schemeClr>
                </a:solidFill>
                <a:latin typeface="Neue Haas Grotesk Text Pro"/>
                <a:ea typeface="Aptos" panose="020B0004020202020204" pitchFamily="34" charset="0"/>
                <a:cs typeface="Times New Roman" panose="02020603050405020304" pitchFamily="18" charset="0"/>
              </a:rPr>
              <a:t>Finn:</a:t>
            </a:r>
          </a:p>
          <a:p>
            <a:pPr marL="457200" marR="0" lvl="0" indent="0" algn="l" defTabSz="914400" rtl="0" eaLnBrk="1" fontAlgn="auto" latinLnBrk="0" hangingPunct="1">
              <a:lnSpc>
                <a:spcPct val="100000"/>
              </a:lnSpc>
              <a:spcBef>
                <a:spcPts val="0"/>
              </a:spcBef>
              <a:spcAft>
                <a:spcPts val="0"/>
              </a:spcAft>
              <a:buClrTx/>
              <a:buSzTx/>
              <a:buFontTx/>
              <a:buNone/>
              <a:tabLst/>
              <a:defRPr/>
            </a:pPr>
            <a:endParaRPr lang="da-DK" sz="2400" b="1" kern="100" dirty="0">
              <a:solidFill>
                <a:schemeClr val="accent1">
                  <a:lumMod val="50000"/>
                </a:schemeClr>
              </a:solidFill>
              <a:latin typeface="Neue Haas Grotesk Text Pro"/>
              <a:ea typeface="Aptos" panose="020B0004020202020204" pitchFamily="34" charset="0"/>
              <a:cs typeface="Times New Roman" panose="02020603050405020304" pitchFamily="18" charset="0"/>
            </a:endParaRPr>
          </a:p>
          <a:p>
            <a:pPr marL="8001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1" i="0" u="none" strike="noStrike" kern="100" cap="none" spc="0" normalizeH="0" baseline="0" noProof="0" dirty="0">
                <a:ln>
                  <a:noFill/>
                </a:ln>
                <a:solidFill>
                  <a:schemeClr val="accent1">
                    <a:lumMod val="50000"/>
                  </a:schemeClr>
                </a:solidFill>
                <a:effectLst/>
                <a:uLnTx/>
                <a:uFillTx/>
                <a:latin typeface="Neue Haas Grotesk Text Pro"/>
                <a:ea typeface="Aptos" panose="020B0004020202020204" pitchFamily="34" charset="0"/>
                <a:cs typeface="Times New Roman" panose="02020603050405020304" pitchFamily="18" charset="0"/>
              </a:rPr>
              <a:t>Medlemstal og økonomi</a:t>
            </a:r>
          </a:p>
          <a:p>
            <a:pPr marL="8001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1" i="0" u="none" strike="noStrike" kern="100" cap="none" spc="0" normalizeH="0" baseline="0" noProof="0" dirty="0">
                <a:ln>
                  <a:noFill/>
                </a:ln>
                <a:solidFill>
                  <a:schemeClr val="accent1">
                    <a:lumMod val="50000"/>
                  </a:schemeClr>
                </a:solidFill>
                <a:effectLst/>
                <a:uLnTx/>
                <a:uFillTx/>
                <a:latin typeface="Neue Haas Grotesk Text Pro"/>
                <a:ea typeface="Aptos" panose="020B0004020202020204" pitchFamily="34" charset="0"/>
                <a:cs typeface="Times New Roman" panose="02020603050405020304" pitchFamily="18" charset="0"/>
              </a:rPr>
              <a:t>Players 1st</a:t>
            </a:r>
          </a:p>
          <a:p>
            <a:pPr marL="8001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2400" b="1" kern="100" dirty="0">
                <a:solidFill>
                  <a:schemeClr val="accent1">
                    <a:lumMod val="50000"/>
                  </a:schemeClr>
                </a:solidFill>
                <a:latin typeface="Neue Haas Grotesk Text Pro"/>
                <a:ea typeface="Aptos" panose="020B0004020202020204" pitchFamily="34" charset="0"/>
                <a:cs typeface="Times New Roman" panose="02020603050405020304" pitchFamily="18" charset="0"/>
              </a:rPr>
              <a:t>Momsrefusion</a:t>
            </a:r>
          </a:p>
          <a:p>
            <a:pPr marL="8001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a-DK" sz="2400" b="1" i="0" u="none" strike="noStrike" kern="100" cap="none" spc="0" normalizeH="0" baseline="0" noProof="0" dirty="0" err="1">
                <a:ln>
                  <a:noFill/>
                </a:ln>
                <a:solidFill>
                  <a:schemeClr val="accent1">
                    <a:lumMod val="50000"/>
                  </a:schemeClr>
                </a:solidFill>
                <a:effectLst/>
                <a:uLnTx/>
                <a:uFillTx/>
                <a:latin typeface="Neue Haas Grotesk Text Pro"/>
                <a:ea typeface="Aptos" panose="020B0004020202020204" pitchFamily="34" charset="0"/>
                <a:cs typeface="Times New Roman" panose="02020603050405020304" pitchFamily="18" charset="0"/>
              </a:rPr>
              <a:t>Fondsansøgninge</a:t>
            </a:r>
            <a:r>
              <a:rPr lang="da-DK" sz="2400" b="1" kern="100" dirty="0">
                <a:solidFill>
                  <a:schemeClr val="accent1">
                    <a:lumMod val="50000"/>
                  </a:schemeClr>
                </a:solidFill>
                <a:latin typeface="Neue Haas Grotesk Text Pro"/>
                <a:ea typeface="Aptos" panose="020B0004020202020204" pitchFamily="34" charset="0"/>
                <a:cs typeface="Times New Roman" panose="02020603050405020304" pitchFamily="18" charset="0"/>
              </a:rPr>
              <a:t>r</a:t>
            </a:r>
            <a:endParaRPr kumimoji="0" lang="da-DK" sz="2400" b="1" i="0" u="none" strike="noStrike" kern="100" cap="none" spc="0" normalizeH="0" baseline="0" noProof="0" dirty="0">
              <a:ln>
                <a:noFill/>
              </a:ln>
              <a:solidFill>
                <a:schemeClr val="accent1">
                  <a:lumMod val="50000"/>
                </a:schemeClr>
              </a:solidFill>
              <a:effectLst/>
              <a:uLnTx/>
              <a:uFillTx/>
              <a:latin typeface="Neue Haas Grotesk Text Pro"/>
              <a:ea typeface="Aptos" panose="020B0004020202020204" pitchFamily="34" charset="0"/>
              <a:cs typeface="Times New Roman" panose="02020603050405020304" pitchFamily="18" charset="0"/>
            </a:endParaRPr>
          </a:p>
          <a:p>
            <a:pPr marL="45720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1337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18B558A4-37FE-0250-0A82-4443F6DCA71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1D867EF-7DE6-F70C-ADC1-763FC9D7476E}"/>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84F84119-232E-48D3-FB33-DC4896EC6AA4}"/>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err="1">
                <a:solidFill>
                  <a:srgbClr val="1F6B35"/>
                </a:solidFill>
              </a:rPr>
              <a:t>Medlemstal</a:t>
            </a:r>
            <a:r>
              <a:rPr lang="en-US" sz="2400" b="1" dirty="0">
                <a:solidFill>
                  <a:srgbClr val="1F6B35"/>
                </a:solidFill>
              </a:rPr>
              <a:t> og </a:t>
            </a:r>
            <a:r>
              <a:rPr lang="en-US" sz="2400" b="1" dirty="0" err="1">
                <a:solidFill>
                  <a:srgbClr val="1F6B35"/>
                </a:solidFill>
              </a:rPr>
              <a:t>økonomi</a:t>
            </a:r>
            <a:endParaRPr lang="en-US" sz="2400" dirty="0"/>
          </a:p>
        </p:txBody>
      </p:sp>
      <p:sp>
        <p:nvSpPr>
          <p:cNvPr id="5" name="Text 2">
            <a:extLst>
              <a:ext uri="{FF2B5EF4-FFF2-40B4-BE49-F238E27FC236}">
                <a16:creationId xmlns:a16="http://schemas.microsoft.com/office/drawing/2014/main" id="{44A2F2D6-06E1-C48A-C6CB-FF021D1D27C2}"/>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BD0A782B-72F3-AF92-16F3-010207D767C3}"/>
              </a:ext>
            </a:extLst>
          </p:cNvPr>
          <p:cNvPicPr>
            <a:picLocks noChangeAspect="1"/>
          </p:cNvPicPr>
          <p:nvPr/>
        </p:nvPicPr>
        <p:blipFill>
          <a:blip r:embed="rId3"/>
          <a:stretch>
            <a:fillRect/>
          </a:stretch>
        </p:blipFill>
        <p:spPr>
          <a:xfrm>
            <a:off x="10335490" y="502458"/>
            <a:ext cx="1542473" cy="1078960"/>
          </a:xfrm>
          <a:prstGeom prst="rect">
            <a:avLst/>
          </a:prstGeom>
        </p:spPr>
      </p:pic>
      <p:pic>
        <p:nvPicPr>
          <p:cNvPr id="6" name="Billede 5">
            <a:extLst>
              <a:ext uri="{FF2B5EF4-FFF2-40B4-BE49-F238E27FC236}">
                <a16:creationId xmlns:a16="http://schemas.microsoft.com/office/drawing/2014/main" id="{D50FCA1B-559E-BB5C-EB4C-EB79CA2CCE7F}"/>
              </a:ext>
            </a:extLst>
          </p:cNvPr>
          <p:cNvPicPr>
            <a:picLocks noChangeAspect="1"/>
          </p:cNvPicPr>
          <p:nvPr/>
        </p:nvPicPr>
        <p:blipFill>
          <a:blip r:embed="rId4"/>
          <a:stretch>
            <a:fillRect/>
          </a:stretch>
        </p:blipFill>
        <p:spPr>
          <a:xfrm>
            <a:off x="870750" y="2283133"/>
            <a:ext cx="5225250" cy="2748936"/>
          </a:xfrm>
          <a:prstGeom prst="rect">
            <a:avLst/>
          </a:prstGeom>
        </p:spPr>
      </p:pic>
      <p:sp>
        <p:nvSpPr>
          <p:cNvPr id="8" name="Tekstfelt 7">
            <a:extLst>
              <a:ext uri="{FF2B5EF4-FFF2-40B4-BE49-F238E27FC236}">
                <a16:creationId xmlns:a16="http://schemas.microsoft.com/office/drawing/2014/main" id="{9398FB27-22C8-F995-1369-1537F549925D}"/>
              </a:ext>
            </a:extLst>
          </p:cNvPr>
          <p:cNvSpPr txBox="1"/>
          <p:nvPr/>
        </p:nvSpPr>
        <p:spPr>
          <a:xfrm>
            <a:off x="923453" y="1371599"/>
            <a:ext cx="1542473" cy="369332"/>
          </a:xfrm>
          <a:prstGeom prst="rect">
            <a:avLst/>
          </a:prstGeom>
          <a:noFill/>
        </p:spPr>
        <p:txBody>
          <a:bodyPr wrap="square" rtlCol="0">
            <a:spAutoFit/>
          </a:bodyPr>
          <a:lstStyle/>
          <a:p>
            <a:r>
              <a:rPr lang="da-DK" dirty="0"/>
              <a:t>I alt Ia 2</a:t>
            </a:r>
          </a:p>
        </p:txBody>
      </p:sp>
      <p:sp>
        <p:nvSpPr>
          <p:cNvPr id="9" name="Tekstfelt 8">
            <a:extLst>
              <a:ext uri="{FF2B5EF4-FFF2-40B4-BE49-F238E27FC236}">
                <a16:creationId xmlns:a16="http://schemas.microsoft.com/office/drawing/2014/main" id="{9235651F-0B95-E5A1-139C-8A4B34FE895B}"/>
              </a:ext>
            </a:extLst>
          </p:cNvPr>
          <p:cNvSpPr txBox="1"/>
          <p:nvPr/>
        </p:nvSpPr>
        <p:spPr>
          <a:xfrm>
            <a:off x="923451" y="1324621"/>
            <a:ext cx="7766119" cy="369332"/>
          </a:xfrm>
          <a:prstGeom prst="rect">
            <a:avLst/>
          </a:prstGeom>
          <a:noFill/>
        </p:spPr>
        <p:txBody>
          <a:bodyPr wrap="square" rtlCol="0">
            <a:spAutoFit/>
          </a:bodyPr>
          <a:lstStyle/>
          <a:p>
            <a:r>
              <a:rPr lang="da-DK" b="1" dirty="0" err="1"/>
              <a:t>i</a:t>
            </a:r>
            <a:r>
              <a:rPr lang="da-DK" b="1" dirty="0" err="1">
                <a:solidFill>
                  <a:schemeClr val="bg1"/>
                </a:solidFill>
              </a:rPr>
              <a:t>Ialt</a:t>
            </a:r>
            <a:r>
              <a:rPr lang="da-DK" b="1" dirty="0">
                <a:solidFill>
                  <a:schemeClr val="bg1"/>
                </a:solidFill>
              </a:rPr>
              <a:t> 718 medlemmer – 74 nye – 29 udmeldte - p.t. + 45 medlemmer</a:t>
            </a:r>
            <a:endParaRPr lang="da-DK" b="1" dirty="0"/>
          </a:p>
        </p:txBody>
      </p:sp>
      <p:pic>
        <p:nvPicPr>
          <p:cNvPr id="11" name="Billede 10">
            <a:extLst>
              <a:ext uri="{FF2B5EF4-FFF2-40B4-BE49-F238E27FC236}">
                <a16:creationId xmlns:a16="http://schemas.microsoft.com/office/drawing/2014/main" id="{1AADB3A8-6285-2351-2E95-D9955C9CC5FD}"/>
              </a:ext>
            </a:extLst>
          </p:cNvPr>
          <p:cNvPicPr>
            <a:picLocks noChangeAspect="1"/>
          </p:cNvPicPr>
          <p:nvPr/>
        </p:nvPicPr>
        <p:blipFill>
          <a:blip r:embed="rId5"/>
          <a:stretch>
            <a:fillRect/>
          </a:stretch>
        </p:blipFill>
        <p:spPr>
          <a:xfrm>
            <a:off x="6427961" y="2206431"/>
            <a:ext cx="5225250" cy="2869886"/>
          </a:xfrm>
          <a:prstGeom prst="rect">
            <a:avLst/>
          </a:prstGeom>
        </p:spPr>
      </p:pic>
      <p:sp>
        <p:nvSpPr>
          <p:cNvPr id="12" name="Tekstfelt 11">
            <a:extLst>
              <a:ext uri="{FF2B5EF4-FFF2-40B4-BE49-F238E27FC236}">
                <a16:creationId xmlns:a16="http://schemas.microsoft.com/office/drawing/2014/main" id="{CC6E87E2-DBD3-8BED-89CC-FFF23C908BD6}"/>
              </a:ext>
            </a:extLst>
          </p:cNvPr>
          <p:cNvSpPr txBox="1"/>
          <p:nvPr/>
        </p:nvSpPr>
        <p:spPr>
          <a:xfrm>
            <a:off x="413356" y="1920767"/>
            <a:ext cx="1923995" cy="369332"/>
          </a:xfrm>
          <a:prstGeom prst="rect">
            <a:avLst/>
          </a:prstGeom>
          <a:noFill/>
        </p:spPr>
        <p:txBody>
          <a:bodyPr wrap="square" rtlCol="0">
            <a:spAutoFit/>
          </a:bodyPr>
          <a:lstStyle/>
          <a:p>
            <a:r>
              <a:rPr lang="da-DK" b="1" dirty="0"/>
              <a:t>2026</a:t>
            </a:r>
            <a:r>
              <a:rPr lang="da-DK" b="1" dirty="0">
                <a:solidFill>
                  <a:schemeClr val="bg1"/>
                </a:solidFill>
              </a:rPr>
              <a:t>2026:</a:t>
            </a:r>
            <a:endParaRPr lang="da-DK" b="1" dirty="0"/>
          </a:p>
        </p:txBody>
      </p:sp>
      <p:sp>
        <p:nvSpPr>
          <p:cNvPr id="14" name="Tekstfelt 13">
            <a:extLst>
              <a:ext uri="{FF2B5EF4-FFF2-40B4-BE49-F238E27FC236}">
                <a16:creationId xmlns:a16="http://schemas.microsoft.com/office/drawing/2014/main" id="{40244434-3FAA-189D-F15E-432298A91104}"/>
              </a:ext>
            </a:extLst>
          </p:cNvPr>
          <p:cNvSpPr txBox="1"/>
          <p:nvPr/>
        </p:nvSpPr>
        <p:spPr>
          <a:xfrm>
            <a:off x="5753391" y="1888501"/>
            <a:ext cx="1923995" cy="369332"/>
          </a:xfrm>
          <a:prstGeom prst="rect">
            <a:avLst/>
          </a:prstGeom>
          <a:noFill/>
        </p:spPr>
        <p:txBody>
          <a:bodyPr wrap="square" rtlCol="0">
            <a:spAutoFit/>
          </a:bodyPr>
          <a:lstStyle/>
          <a:p>
            <a:r>
              <a:rPr lang="da-DK" b="1" dirty="0"/>
              <a:t>2026</a:t>
            </a:r>
            <a:r>
              <a:rPr lang="da-DK" b="1" dirty="0">
                <a:solidFill>
                  <a:schemeClr val="bg1"/>
                </a:solidFill>
              </a:rPr>
              <a:t>2025:</a:t>
            </a:r>
            <a:endParaRPr lang="da-DK" b="1" dirty="0"/>
          </a:p>
        </p:txBody>
      </p:sp>
    </p:spTree>
    <p:extLst>
      <p:ext uri="{BB962C8B-B14F-4D97-AF65-F5344CB8AC3E}">
        <p14:creationId xmlns:p14="http://schemas.microsoft.com/office/powerpoint/2010/main" val="1192925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29E4862C-486A-463E-68AF-7B423F34B2B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91A4E92-4916-DC02-DAAC-3B5AC5B94335}"/>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35A6B225-D9F5-246C-E126-8F375AA262C8}"/>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62F6C84A-6D09-A3E5-9266-185E9A04FEA6}"/>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35436D69-640E-5ED8-AF1A-518DDD372CC4}"/>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10" name="Tekstfelt 9">
            <a:extLst>
              <a:ext uri="{FF2B5EF4-FFF2-40B4-BE49-F238E27FC236}">
                <a16:creationId xmlns:a16="http://schemas.microsoft.com/office/drawing/2014/main" id="{3860D402-51FF-8838-02E5-B857B2DED23A}"/>
              </a:ext>
            </a:extLst>
          </p:cNvPr>
          <p:cNvSpPr txBox="1"/>
          <p:nvPr/>
        </p:nvSpPr>
        <p:spPr>
          <a:xfrm>
            <a:off x="666335" y="1472777"/>
            <a:ext cx="10355957" cy="4570482"/>
          </a:xfrm>
          <a:prstGeom prst="rect">
            <a:avLst/>
          </a:prstGeom>
          <a:noFill/>
        </p:spPr>
        <p:txBody>
          <a:bodyPr wrap="square">
            <a:spAutoFit/>
          </a:bodyPr>
          <a:lstStyle/>
          <a:p>
            <a:pPr marL="0" marR="0" indent="0" algn="l">
              <a:spcBef>
                <a:spcPts val="1800"/>
              </a:spcBef>
              <a:spcAft>
                <a:spcPts val="600"/>
              </a:spcAft>
              <a:buNone/>
            </a:pPr>
            <a:r>
              <a:rPr lang="da-DK" sz="2800" b="1" i="0" spc="-8" dirty="0">
                <a:solidFill>
                  <a:srgbClr val="202020"/>
                </a:solidFill>
                <a:effectLst/>
                <a:latin typeface="Inter"/>
              </a:rPr>
              <a:t>Hvad er formålet med Players 1st?</a:t>
            </a:r>
          </a:p>
          <a:p>
            <a:pPr marL="0" marR="0" indent="0" algn="l">
              <a:spcBef>
                <a:spcPts val="1800"/>
              </a:spcBef>
              <a:spcAft>
                <a:spcPts val="600"/>
              </a:spcAft>
              <a:buNone/>
            </a:pPr>
            <a:r>
              <a:rPr lang="da-DK" sz="2800" b="1" i="0" spc="-3" dirty="0">
                <a:solidFill>
                  <a:srgbClr val="202020"/>
                </a:solidFill>
                <a:effectLst/>
                <a:latin typeface="Inter"/>
              </a:rPr>
              <a:t>Det bruges til at:</a:t>
            </a:r>
          </a:p>
          <a:p>
            <a:pPr marL="342900" marR="0" lvl="0" indent="-342900" algn="l">
              <a:spcBef>
                <a:spcPts val="1200"/>
              </a:spcBef>
              <a:spcAft>
                <a:spcPts val="600"/>
              </a:spcAft>
              <a:buFont typeface="Arial" panose="020B0604020202020204" pitchFamily="34" charset="0"/>
              <a:buChar char="•"/>
            </a:pPr>
            <a:r>
              <a:rPr lang="da-DK" sz="2800" b="1" i="0" dirty="0">
                <a:solidFill>
                  <a:srgbClr val="202020"/>
                </a:solidFill>
                <a:effectLst/>
                <a:latin typeface="Inter"/>
              </a:rPr>
              <a:t>måle tilfredshed, loyalitet og anbefalingsvillighed</a:t>
            </a:r>
          </a:p>
          <a:p>
            <a:pPr marL="342900" marR="0" lvl="0" indent="-342900" algn="l">
              <a:spcBef>
                <a:spcPts val="1200"/>
              </a:spcBef>
              <a:spcAft>
                <a:spcPts val="600"/>
              </a:spcAft>
              <a:buFont typeface="Arial" panose="020B0604020202020204" pitchFamily="34" charset="0"/>
              <a:buChar char="•"/>
            </a:pPr>
            <a:r>
              <a:rPr lang="da-DK" sz="2800" b="1" i="0" dirty="0">
                <a:solidFill>
                  <a:srgbClr val="202020"/>
                </a:solidFill>
                <a:effectLst/>
                <a:latin typeface="Inter"/>
              </a:rPr>
              <a:t>forstå hvad der betyder mest for den samlede kluboplevelse</a:t>
            </a:r>
          </a:p>
          <a:p>
            <a:pPr marL="342900" marR="0" lvl="0" indent="-342900" algn="l">
              <a:spcBef>
                <a:spcPts val="1200"/>
              </a:spcBef>
              <a:spcAft>
                <a:spcPts val="600"/>
              </a:spcAft>
              <a:buFont typeface="Arial" panose="020B0604020202020204" pitchFamily="34" charset="0"/>
              <a:buChar char="•"/>
            </a:pPr>
            <a:r>
              <a:rPr lang="da-DK" sz="2800" b="1" i="0" dirty="0">
                <a:solidFill>
                  <a:srgbClr val="202020"/>
                </a:solidFill>
                <a:effectLst/>
                <a:latin typeface="Inter"/>
              </a:rPr>
              <a:t>finde de vigtigste styrker og forbedringsområder</a:t>
            </a:r>
          </a:p>
          <a:p>
            <a:pPr marL="342900" marR="0" lvl="0" indent="-342900" algn="l">
              <a:spcBef>
                <a:spcPts val="1200"/>
              </a:spcBef>
              <a:spcAft>
                <a:spcPts val="600"/>
              </a:spcAft>
              <a:buFont typeface="Arial" panose="020B0604020202020204" pitchFamily="34" charset="0"/>
              <a:buChar char="•"/>
            </a:pPr>
            <a:r>
              <a:rPr lang="da-DK" sz="2800" b="1" i="0" dirty="0">
                <a:solidFill>
                  <a:srgbClr val="202020"/>
                </a:solidFill>
                <a:effectLst/>
                <a:latin typeface="Inter"/>
              </a:rPr>
              <a:t>prioritere indsatser i drift, service, bane og faciliteter</a:t>
            </a:r>
          </a:p>
          <a:p>
            <a:pPr marL="342900" marR="0" lvl="0" indent="-342900" algn="l">
              <a:spcBef>
                <a:spcPts val="1200"/>
              </a:spcBef>
              <a:spcAft>
                <a:spcPts val="1200"/>
              </a:spcAft>
              <a:buFont typeface="Arial" panose="020B0604020202020204" pitchFamily="34" charset="0"/>
              <a:buChar char="•"/>
            </a:pPr>
            <a:r>
              <a:rPr lang="da-DK" sz="2800" b="1" i="0" dirty="0">
                <a:solidFill>
                  <a:srgbClr val="202020"/>
                </a:solidFill>
                <a:effectLst/>
                <a:latin typeface="Inter"/>
              </a:rPr>
              <a:t>følge udviklingen over tid og sammenligne med andre klubber</a:t>
            </a:r>
          </a:p>
        </p:txBody>
      </p:sp>
    </p:spTree>
    <p:extLst>
      <p:ext uri="{BB962C8B-B14F-4D97-AF65-F5344CB8AC3E}">
        <p14:creationId xmlns:p14="http://schemas.microsoft.com/office/powerpoint/2010/main" val="728302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C999BBB9-1517-4085-F50A-0A2A4EDB273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FF3D707-0068-16DF-6B7C-D1DF2EEFD52D}"/>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04384066-35E7-B782-24EC-E5CC33F897C9}"/>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77272915-F549-6F11-7961-CCD3C036040A}"/>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57CB47C5-031F-F03B-B1E4-131BDA9BCDEE}"/>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CF8E5F5A-922C-2D5C-6769-DDDC756A2D11}"/>
              </a:ext>
            </a:extLst>
          </p:cNvPr>
          <p:cNvSpPr txBox="1"/>
          <p:nvPr/>
        </p:nvSpPr>
        <p:spPr>
          <a:xfrm>
            <a:off x="814812" y="1720158"/>
            <a:ext cx="6771992" cy="369332"/>
          </a:xfrm>
          <a:prstGeom prst="rect">
            <a:avLst/>
          </a:prstGeom>
          <a:noFill/>
        </p:spPr>
        <p:txBody>
          <a:bodyPr wrap="square" rtlCol="0">
            <a:spAutoFit/>
          </a:bodyPr>
          <a:lstStyle/>
          <a:p>
            <a:r>
              <a:rPr lang="da-DK" b="1" dirty="0" err="1"/>
              <a:t>Me</a:t>
            </a:r>
            <a:r>
              <a:rPr lang="da-DK" b="1" u="sng" dirty="0" err="1">
                <a:solidFill>
                  <a:schemeClr val="bg1"/>
                </a:solidFill>
              </a:rPr>
              <a:t>Medlemsundersøgelse</a:t>
            </a:r>
            <a:r>
              <a:rPr lang="da-DK" b="1" dirty="0">
                <a:solidFill>
                  <a:schemeClr val="bg1"/>
                </a:solidFill>
              </a:rPr>
              <a:t> i juli og august med 239 svar</a:t>
            </a:r>
            <a:endParaRPr lang="da-DK" b="1" dirty="0"/>
          </a:p>
        </p:txBody>
      </p:sp>
      <p:sp>
        <p:nvSpPr>
          <p:cNvPr id="10" name="Tekstfelt 9">
            <a:extLst>
              <a:ext uri="{FF2B5EF4-FFF2-40B4-BE49-F238E27FC236}">
                <a16:creationId xmlns:a16="http://schemas.microsoft.com/office/drawing/2014/main" id="{65E5DF67-517D-D4DA-32B9-D6F63E72D9A6}"/>
              </a:ext>
            </a:extLst>
          </p:cNvPr>
          <p:cNvSpPr txBox="1"/>
          <p:nvPr/>
        </p:nvSpPr>
        <p:spPr>
          <a:xfrm>
            <a:off x="1104523" y="2438048"/>
            <a:ext cx="8005526" cy="3370153"/>
          </a:xfrm>
          <a:prstGeom prst="rect">
            <a:avLst/>
          </a:prstGeom>
          <a:noFill/>
        </p:spPr>
        <p:txBody>
          <a:bodyPr wrap="square">
            <a:spAutoFit/>
          </a:bodyPr>
          <a:lstStyle/>
          <a:p>
            <a:pPr marL="0" marR="0" indent="0" algn="l">
              <a:spcAft>
                <a:spcPts val="600"/>
              </a:spcAft>
              <a:buNone/>
            </a:pPr>
            <a:r>
              <a:rPr lang="da-DK" sz="2400" b="1" i="0" dirty="0">
                <a:solidFill>
                  <a:srgbClr val="202020"/>
                </a:solidFill>
                <a:effectLst/>
                <a:latin typeface="Inter"/>
              </a:rPr>
              <a:t>Overordnet billede</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Stærkt: Banen, ledelsen og den generelle information til medlemmerne.</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Svagt: Caféen, klubhuset og den sociale oplevelse omkring golfen.</a:t>
            </a:r>
          </a:p>
          <a:p>
            <a:pPr marL="342900" marR="0" lvl="0" indent="-342900" algn="l">
              <a:spcBef>
                <a:spcPts val="1200"/>
              </a:spcBef>
              <a:spcAft>
                <a:spcPts val="1200"/>
              </a:spcAft>
              <a:buFont typeface="Arial" panose="020B0604020202020204" pitchFamily="34" charset="0"/>
              <a:buChar char="•"/>
            </a:pPr>
            <a:r>
              <a:rPr lang="da-DK" sz="2400" b="1" i="0" dirty="0">
                <a:solidFill>
                  <a:srgbClr val="202020"/>
                </a:solidFill>
                <a:effectLst/>
                <a:latin typeface="Inter"/>
              </a:rPr>
              <a:t>Hovedpointe: Klubbens kerneprodukt er stærkt, men helhedsoplevelsen før og efter runden er tydeligt svagere</a:t>
            </a:r>
          </a:p>
        </p:txBody>
      </p:sp>
    </p:spTree>
    <p:extLst>
      <p:ext uri="{BB962C8B-B14F-4D97-AF65-F5344CB8AC3E}">
        <p14:creationId xmlns:p14="http://schemas.microsoft.com/office/powerpoint/2010/main" val="1846060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4601AA3-FD24-9683-1D6F-57634E472B7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B9FC4B3-304B-C0AD-5E91-61AF95C1644C}"/>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13002EF9-891D-CE3B-C682-200330EF5927}"/>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66D5E754-F1F4-A9AD-86F2-3712A2D6469F}"/>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B2951812-79DC-8EE9-5633-732495AFCBA3}"/>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7811BD65-DEC5-0FAC-F7CF-3E5CD3C4B79D}"/>
              </a:ext>
            </a:extLst>
          </p:cNvPr>
          <p:cNvSpPr txBox="1"/>
          <p:nvPr/>
        </p:nvSpPr>
        <p:spPr>
          <a:xfrm>
            <a:off x="731520" y="1514418"/>
            <a:ext cx="6771992" cy="369332"/>
          </a:xfrm>
          <a:prstGeom prst="rect">
            <a:avLst/>
          </a:prstGeom>
          <a:noFill/>
        </p:spPr>
        <p:txBody>
          <a:bodyPr wrap="square" rtlCol="0">
            <a:spAutoFit/>
          </a:bodyPr>
          <a:lstStyle/>
          <a:p>
            <a:r>
              <a:rPr lang="da-DK" b="1" dirty="0" err="1"/>
              <a:t>Me</a:t>
            </a:r>
            <a:r>
              <a:rPr lang="da-DK" b="1" dirty="0" err="1">
                <a:solidFill>
                  <a:schemeClr val="bg1"/>
                </a:solidFill>
              </a:rPr>
              <a:t>Medlemsundersøgelse</a:t>
            </a:r>
            <a:r>
              <a:rPr lang="da-DK" b="1" dirty="0">
                <a:solidFill>
                  <a:schemeClr val="bg1"/>
                </a:solidFill>
              </a:rPr>
              <a:t> i juli og august med 239 svar</a:t>
            </a:r>
            <a:endParaRPr lang="da-DK" b="1" dirty="0"/>
          </a:p>
        </p:txBody>
      </p:sp>
      <p:sp>
        <p:nvSpPr>
          <p:cNvPr id="10" name="Tekstfelt 9">
            <a:extLst>
              <a:ext uri="{FF2B5EF4-FFF2-40B4-BE49-F238E27FC236}">
                <a16:creationId xmlns:a16="http://schemas.microsoft.com/office/drawing/2014/main" id="{60D07671-9F5E-A694-4673-4A68BAB4B905}"/>
              </a:ext>
            </a:extLst>
          </p:cNvPr>
          <p:cNvSpPr txBox="1"/>
          <p:nvPr/>
        </p:nvSpPr>
        <p:spPr>
          <a:xfrm>
            <a:off x="1104523" y="2286000"/>
            <a:ext cx="8005526" cy="4339650"/>
          </a:xfrm>
          <a:prstGeom prst="rect">
            <a:avLst/>
          </a:prstGeom>
          <a:noFill/>
        </p:spPr>
        <p:txBody>
          <a:bodyPr wrap="square">
            <a:spAutoFit/>
          </a:bodyPr>
          <a:lstStyle/>
          <a:p>
            <a:pPr marL="0" marR="0" indent="0" algn="l">
              <a:spcBef>
                <a:spcPts val="600"/>
              </a:spcBef>
              <a:spcAft>
                <a:spcPts val="600"/>
              </a:spcAft>
              <a:buNone/>
            </a:pPr>
            <a:r>
              <a:rPr lang="da-DK" sz="2400" b="1" i="0" dirty="0">
                <a:solidFill>
                  <a:srgbClr val="202020"/>
                </a:solidFill>
                <a:effectLst/>
                <a:latin typeface="Inter"/>
              </a:rPr>
              <a:t>Stærke sider</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Banen er klubbens største styrke med høje vurderinger på vedligeholdelse, helhedsindtryk og spilleoplevelse.</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Ledelse og kommunikation står stærkt, og medlemmerne føler sig generelt godt informeret.</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Adgang til golf fungerer godt, og medlemmerne oplever overordnet, at de kan spille i det omfang, de ønsker.</a:t>
            </a:r>
          </a:p>
          <a:p>
            <a:pPr marL="342900" marR="0" lvl="0" indent="-342900" algn="l">
              <a:spcBef>
                <a:spcPts val="1200"/>
              </a:spcBef>
              <a:spcAft>
                <a:spcPts val="1200"/>
              </a:spcAft>
              <a:buFont typeface="Arial" panose="020B0604020202020204" pitchFamily="34" charset="0"/>
              <a:buChar char="•"/>
            </a:pPr>
            <a:r>
              <a:rPr lang="da-DK" sz="2400" b="1" i="0" dirty="0">
                <a:solidFill>
                  <a:srgbClr val="202020"/>
                </a:solidFill>
                <a:effectLst/>
                <a:latin typeface="Inter"/>
              </a:rPr>
              <a:t>Priser og medlemskab opleves rimelige samlet set, især når det gælder værdi i selve medlemskabet.</a:t>
            </a:r>
          </a:p>
        </p:txBody>
      </p:sp>
    </p:spTree>
    <p:extLst>
      <p:ext uri="{BB962C8B-B14F-4D97-AF65-F5344CB8AC3E}">
        <p14:creationId xmlns:p14="http://schemas.microsoft.com/office/powerpoint/2010/main" val="576586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4D5479A5-43EC-4B7D-E5F9-AAE0B9DDC5F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FBC7936-9BD3-767C-FE70-FF1440912A15}"/>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F7E877EA-9D36-A733-FF84-AFA321F652AD}"/>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EFFCDC1B-0D16-0C43-7828-E3DEC22DC6DF}"/>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6D17FC41-1335-BA41-CD06-930E9A018C6A}"/>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7AEB26CF-4092-3F60-2C74-4B74C4941CF5}"/>
              </a:ext>
            </a:extLst>
          </p:cNvPr>
          <p:cNvSpPr txBox="1"/>
          <p:nvPr/>
        </p:nvSpPr>
        <p:spPr>
          <a:xfrm>
            <a:off x="642796" y="1371600"/>
            <a:ext cx="6771992" cy="369332"/>
          </a:xfrm>
          <a:prstGeom prst="rect">
            <a:avLst/>
          </a:prstGeom>
          <a:noFill/>
        </p:spPr>
        <p:txBody>
          <a:bodyPr wrap="square" rtlCol="0">
            <a:spAutoFit/>
          </a:bodyPr>
          <a:lstStyle/>
          <a:p>
            <a:r>
              <a:rPr lang="da-DK" b="1" dirty="0" err="1"/>
              <a:t>Me</a:t>
            </a:r>
            <a:r>
              <a:rPr lang="da-DK" b="1" dirty="0" err="1">
                <a:solidFill>
                  <a:schemeClr val="bg1"/>
                </a:solidFill>
              </a:rPr>
              <a:t>Medlemsundersøgelse</a:t>
            </a:r>
            <a:r>
              <a:rPr lang="da-DK" b="1" dirty="0">
                <a:solidFill>
                  <a:schemeClr val="bg1"/>
                </a:solidFill>
              </a:rPr>
              <a:t> i juli og august med 239 svar</a:t>
            </a:r>
            <a:endParaRPr lang="da-DK" b="1" dirty="0"/>
          </a:p>
        </p:txBody>
      </p:sp>
      <p:sp>
        <p:nvSpPr>
          <p:cNvPr id="10" name="Tekstfelt 9">
            <a:extLst>
              <a:ext uri="{FF2B5EF4-FFF2-40B4-BE49-F238E27FC236}">
                <a16:creationId xmlns:a16="http://schemas.microsoft.com/office/drawing/2014/main" id="{3764B8CF-C688-08F4-B34F-2A1D5AE1FDD4}"/>
              </a:ext>
            </a:extLst>
          </p:cNvPr>
          <p:cNvSpPr txBox="1"/>
          <p:nvPr/>
        </p:nvSpPr>
        <p:spPr>
          <a:xfrm>
            <a:off x="977774" y="2138105"/>
            <a:ext cx="8005526" cy="4708981"/>
          </a:xfrm>
          <a:prstGeom prst="rect">
            <a:avLst/>
          </a:prstGeom>
          <a:noFill/>
        </p:spPr>
        <p:txBody>
          <a:bodyPr wrap="square">
            <a:spAutoFit/>
          </a:bodyPr>
          <a:lstStyle/>
          <a:p>
            <a:pPr marL="0" marR="0" indent="0" algn="l">
              <a:spcBef>
                <a:spcPts val="600"/>
              </a:spcBef>
              <a:spcAft>
                <a:spcPts val="600"/>
              </a:spcAft>
              <a:buNone/>
            </a:pPr>
            <a:r>
              <a:rPr lang="da-DK" sz="2400" b="1" i="0" dirty="0">
                <a:solidFill>
                  <a:srgbClr val="202020"/>
                </a:solidFill>
                <a:effectLst/>
                <a:latin typeface="Inter"/>
              </a:rPr>
              <a:t>Svage sider</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Caféen er den klart største svaghed på kvalitet, åbningstider, udvalg og prisniveau.</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Klubhuset og faciliteterne løfter ikke oplevelsen nok og trækker ned på helhedsindtrykket.</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Det sociale miljø er mere middel end stærkt, selv om selve golfproduktet er stærkt.</a:t>
            </a:r>
          </a:p>
          <a:p>
            <a:pPr marL="342900" marR="0" lvl="0" indent="-342900" algn="l">
              <a:spcBef>
                <a:spcPts val="1200"/>
              </a:spcBef>
              <a:buFont typeface="Arial" panose="020B0604020202020204" pitchFamily="34" charset="0"/>
              <a:buChar char="•"/>
            </a:pPr>
            <a:r>
              <a:rPr lang="da-DK" sz="2400" b="1" i="0" dirty="0">
                <a:solidFill>
                  <a:srgbClr val="202020"/>
                </a:solidFill>
                <a:effectLst/>
                <a:latin typeface="Inter"/>
              </a:rPr>
              <a:t>Træningstilbuddet virker mindre tilgængeligt end ønsket, især for medlemmer med arbejde og begrænset fleksibilitet.</a:t>
            </a:r>
          </a:p>
        </p:txBody>
      </p:sp>
    </p:spTree>
    <p:extLst>
      <p:ext uri="{BB962C8B-B14F-4D97-AF65-F5344CB8AC3E}">
        <p14:creationId xmlns:p14="http://schemas.microsoft.com/office/powerpoint/2010/main" val="1914165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141BDEF2-7815-D2A4-75F7-90638676353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67B9ED7-24A4-D348-7940-AB6F162BFB80}"/>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D488B5AC-94FA-3D71-E4C5-E729D7E6038A}"/>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D71F0D01-1247-C1E5-3CDC-0C51C444C55B}"/>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34F8D136-F7C2-5D9F-E282-3E39DAD4877D}"/>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FC2FCEBF-DF1C-B9E0-ECD2-4E40284FEC40}"/>
              </a:ext>
            </a:extLst>
          </p:cNvPr>
          <p:cNvSpPr txBox="1"/>
          <p:nvPr/>
        </p:nvSpPr>
        <p:spPr>
          <a:xfrm>
            <a:off x="642796" y="1371600"/>
            <a:ext cx="6771992" cy="369332"/>
          </a:xfrm>
          <a:prstGeom prst="rect">
            <a:avLst/>
          </a:prstGeom>
          <a:noFill/>
        </p:spPr>
        <p:txBody>
          <a:bodyPr wrap="square" rtlCol="0">
            <a:spAutoFit/>
          </a:bodyPr>
          <a:lstStyle/>
          <a:p>
            <a:r>
              <a:rPr lang="da-DK" b="1" dirty="0" err="1"/>
              <a:t>Me</a:t>
            </a:r>
            <a:r>
              <a:rPr lang="da-DK" b="1" dirty="0" err="1">
                <a:solidFill>
                  <a:schemeClr val="bg1"/>
                </a:solidFill>
              </a:rPr>
              <a:t>Medlemsundersøgelse</a:t>
            </a:r>
            <a:r>
              <a:rPr lang="da-DK" b="1" dirty="0">
                <a:solidFill>
                  <a:schemeClr val="bg1"/>
                </a:solidFill>
              </a:rPr>
              <a:t> i juli og august med 239 svar</a:t>
            </a:r>
            <a:endParaRPr lang="da-DK" b="1" dirty="0"/>
          </a:p>
        </p:txBody>
      </p:sp>
      <p:sp>
        <p:nvSpPr>
          <p:cNvPr id="10" name="Tekstfelt 9">
            <a:extLst>
              <a:ext uri="{FF2B5EF4-FFF2-40B4-BE49-F238E27FC236}">
                <a16:creationId xmlns:a16="http://schemas.microsoft.com/office/drawing/2014/main" id="{64649826-A61E-E7D5-04FA-3AA570D840EE}"/>
              </a:ext>
            </a:extLst>
          </p:cNvPr>
          <p:cNvSpPr txBox="1"/>
          <p:nvPr/>
        </p:nvSpPr>
        <p:spPr>
          <a:xfrm>
            <a:off x="977774" y="2138105"/>
            <a:ext cx="8005526" cy="3600986"/>
          </a:xfrm>
          <a:prstGeom prst="rect">
            <a:avLst/>
          </a:prstGeom>
          <a:noFill/>
        </p:spPr>
        <p:txBody>
          <a:bodyPr wrap="square">
            <a:spAutoFit/>
          </a:bodyPr>
          <a:lstStyle/>
          <a:p>
            <a:pPr marL="0" marR="0" indent="0" algn="l">
              <a:spcAft>
                <a:spcPts val="600"/>
              </a:spcAft>
              <a:buNone/>
            </a:pPr>
            <a:r>
              <a:rPr lang="da-DK" sz="2400" b="1" i="0" dirty="0">
                <a:solidFill>
                  <a:srgbClr val="202020"/>
                </a:solidFill>
                <a:effectLst/>
                <a:latin typeface="Inter"/>
              </a:rPr>
              <a:t>De frivillige er en klar styrke i klubben</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De frivillige vurderer miljøet meget positivt</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Mange forventer også at fortsætte næste sæson</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Opgaverne opleves som meningsfulde og rammerne som gode</a:t>
            </a:r>
          </a:p>
          <a:p>
            <a:pPr marL="342900" marR="0" lvl="0" indent="-342900" algn="l">
              <a:spcBef>
                <a:spcPts val="1200"/>
              </a:spcBef>
              <a:buFont typeface="Arial" panose="020B0604020202020204" pitchFamily="34" charset="0"/>
              <a:buChar char="•"/>
            </a:pPr>
            <a:r>
              <a:rPr lang="da-DK" sz="2400" b="1" i="0" dirty="0">
                <a:solidFill>
                  <a:srgbClr val="202020"/>
                </a:solidFill>
                <a:effectLst/>
                <a:latin typeface="Inter"/>
              </a:rPr>
              <a:t>Det peger på et stærkt frivilligmiljø, som klubben med fordel kan bygge videre på</a:t>
            </a:r>
          </a:p>
        </p:txBody>
      </p:sp>
    </p:spTree>
    <p:extLst>
      <p:ext uri="{BB962C8B-B14F-4D97-AF65-F5344CB8AC3E}">
        <p14:creationId xmlns:p14="http://schemas.microsoft.com/office/powerpoint/2010/main" val="3100284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B522BDD-5680-1377-B883-C2BF36369A1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A4184F3-D409-848A-BD58-CF18624A9C4A}"/>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2613E950-61D5-ABD7-7A09-7EC579509810}"/>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4DC0A04B-1674-F2A2-C1B7-11412463706B}"/>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F5E89B9B-B899-EA11-7F03-2826AB9B0540}"/>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6251D7EF-4EC7-3E7F-CE43-8AFF106FBAA3}"/>
              </a:ext>
            </a:extLst>
          </p:cNvPr>
          <p:cNvSpPr txBox="1"/>
          <p:nvPr/>
        </p:nvSpPr>
        <p:spPr>
          <a:xfrm>
            <a:off x="642796" y="1371600"/>
            <a:ext cx="6771992" cy="369332"/>
          </a:xfrm>
          <a:prstGeom prst="rect">
            <a:avLst/>
          </a:prstGeom>
          <a:noFill/>
        </p:spPr>
        <p:txBody>
          <a:bodyPr wrap="square" rtlCol="0">
            <a:spAutoFit/>
          </a:bodyPr>
          <a:lstStyle/>
          <a:p>
            <a:r>
              <a:rPr lang="da-DK" b="1" dirty="0" err="1"/>
              <a:t>Me</a:t>
            </a:r>
            <a:r>
              <a:rPr lang="da-DK" b="1" dirty="0" err="1">
                <a:solidFill>
                  <a:schemeClr val="bg1"/>
                </a:solidFill>
              </a:rPr>
              <a:t>Løbende</a:t>
            </a:r>
            <a:r>
              <a:rPr lang="da-DK" b="1" dirty="0">
                <a:solidFill>
                  <a:schemeClr val="bg1"/>
                </a:solidFill>
              </a:rPr>
              <a:t> </a:t>
            </a:r>
            <a:r>
              <a:rPr lang="da-DK" b="1" u="sng" dirty="0">
                <a:solidFill>
                  <a:schemeClr val="bg1"/>
                </a:solidFill>
              </a:rPr>
              <a:t>gæsteundersøgelse</a:t>
            </a:r>
            <a:r>
              <a:rPr lang="da-DK" b="1" dirty="0">
                <a:solidFill>
                  <a:schemeClr val="bg1"/>
                </a:solidFill>
              </a:rPr>
              <a:t> 2026 med 229 svar</a:t>
            </a:r>
            <a:endParaRPr lang="da-DK" b="1" dirty="0"/>
          </a:p>
        </p:txBody>
      </p:sp>
      <p:sp>
        <p:nvSpPr>
          <p:cNvPr id="10" name="Tekstfelt 9">
            <a:extLst>
              <a:ext uri="{FF2B5EF4-FFF2-40B4-BE49-F238E27FC236}">
                <a16:creationId xmlns:a16="http://schemas.microsoft.com/office/drawing/2014/main" id="{3391AE2D-8B8E-BF10-4959-1E8FF280611A}"/>
              </a:ext>
            </a:extLst>
          </p:cNvPr>
          <p:cNvSpPr txBox="1"/>
          <p:nvPr/>
        </p:nvSpPr>
        <p:spPr>
          <a:xfrm>
            <a:off x="977774" y="2138105"/>
            <a:ext cx="8005526" cy="3416320"/>
          </a:xfrm>
          <a:prstGeom prst="rect">
            <a:avLst/>
          </a:prstGeom>
          <a:noFill/>
        </p:spPr>
        <p:txBody>
          <a:bodyPr wrap="square">
            <a:spAutoFit/>
          </a:bodyPr>
          <a:lstStyle/>
          <a:p>
            <a:pPr marL="0" marR="0" indent="0" algn="l">
              <a:spcBef>
                <a:spcPts val="1800"/>
              </a:spcBef>
              <a:spcAft>
                <a:spcPts val="600"/>
              </a:spcAft>
              <a:buNone/>
            </a:pPr>
            <a:r>
              <a:rPr lang="da-DK" sz="3600" b="1" i="0" spc="-3" dirty="0">
                <a:solidFill>
                  <a:srgbClr val="202020"/>
                </a:solidFill>
                <a:effectLst/>
                <a:latin typeface="Inter"/>
              </a:rPr>
              <a:t>Det står vi stærkt på</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Banen er klubbens største styrke</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Greens, teesteder og banens samlede stand vurderes godt</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Mange fremhæver naturen, variationen og den samlede golfoplevelse</a:t>
            </a:r>
          </a:p>
          <a:p>
            <a:pPr marL="342900" marR="0" lvl="0" indent="-342900" algn="l">
              <a:spcBef>
                <a:spcPts val="1200"/>
              </a:spcBef>
              <a:spcAft>
                <a:spcPts val="1200"/>
              </a:spcAft>
              <a:buFont typeface="Arial" panose="020B0604020202020204" pitchFamily="34" charset="0"/>
              <a:buChar char="•"/>
            </a:pPr>
            <a:r>
              <a:rPr lang="da-DK" sz="2400" b="1" i="0" dirty="0">
                <a:solidFill>
                  <a:srgbClr val="202020"/>
                </a:solidFill>
                <a:effectLst/>
                <a:latin typeface="Inter"/>
              </a:rPr>
              <a:t>Klubben opleves generelt som venlig og imødekommende</a:t>
            </a:r>
          </a:p>
        </p:txBody>
      </p:sp>
    </p:spTree>
    <p:extLst>
      <p:ext uri="{BB962C8B-B14F-4D97-AF65-F5344CB8AC3E}">
        <p14:creationId xmlns:p14="http://schemas.microsoft.com/office/powerpoint/2010/main" val="1039928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FCD0B536-9AD0-1923-08D2-4486EDCAAC1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56FC6DD-12C1-0684-B7CB-A5360EE58B24}"/>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4" name="Text 1">
            <a:extLst>
              <a:ext uri="{FF2B5EF4-FFF2-40B4-BE49-F238E27FC236}">
                <a16:creationId xmlns:a16="http://schemas.microsoft.com/office/drawing/2014/main" id="{EE373F66-3CCE-608F-CF67-6F0FC582144C}"/>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
        <p:nvSpPr>
          <p:cNvPr id="5" name="Text 2">
            <a:extLst>
              <a:ext uri="{FF2B5EF4-FFF2-40B4-BE49-F238E27FC236}">
                <a16:creationId xmlns:a16="http://schemas.microsoft.com/office/drawing/2014/main" id="{64C838D2-5DD0-0FD4-F788-3B961C37F815}"/>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A034C1C6-9ACD-3576-F2EF-966910C8A781}"/>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3BA27033-C054-E3B5-0712-56D99B9BE5AD}"/>
              </a:ext>
            </a:extLst>
          </p:cNvPr>
          <p:cNvSpPr txBox="1"/>
          <p:nvPr/>
        </p:nvSpPr>
        <p:spPr>
          <a:xfrm>
            <a:off x="642796" y="1371600"/>
            <a:ext cx="6771992" cy="369332"/>
          </a:xfrm>
          <a:prstGeom prst="rect">
            <a:avLst/>
          </a:prstGeom>
          <a:noFill/>
        </p:spPr>
        <p:txBody>
          <a:bodyPr wrap="square" rtlCol="0">
            <a:spAutoFit/>
          </a:bodyPr>
          <a:lstStyle/>
          <a:p>
            <a:r>
              <a:rPr lang="da-DK" b="1" dirty="0" err="1"/>
              <a:t>Me</a:t>
            </a:r>
            <a:r>
              <a:rPr lang="da-DK" b="1" dirty="0" err="1">
                <a:solidFill>
                  <a:schemeClr val="bg1"/>
                </a:solidFill>
              </a:rPr>
              <a:t>Løbende</a:t>
            </a:r>
            <a:r>
              <a:rPr lang="da-DK" b="1" dirty="0">
                <a:solidFill>
                  <a:schemeClr val="bg1"/>
                </a:solidFill>
              </a:rPr>
              <a:t> gæsteundersøgelse 2026 med 229 svar</a:t>
            </a:r>
            <a:endParaRPr lang="da-DK" b="1" dirty="0"/>
          </a:p>
        </p:txBody>
      </p:sp>
      <p:sp>
        <p:nvSpPr>
          <p:cNvPr id="10" name="Tekstfelt 9">
            <a:extLst>
              <a:ext uri="{FF2B5EF4-FFF2-40B4-BE49-F238E27FC236}">
                <a16:creationId xmlns:a16="http://schemas.microsoft.com/office/drawing/2014/main" id="{D92DD00C-82ED-51E8-BE13-88A3092D361E}"/>
              </a:ext>
            </a:extLst>
          </p:cNvPr>
          <p:cNvSpPr txBox="1"/>
          <p:nvPr/>
        </p:nvSpPr>
        <p:spPr>
          <a:xfrm>
            <a:off x="977774" y="2138105"/>
            <a:ext cx="8005526" cy="3785652"/>
          </a:xfrm>
          <a:prstGeom prst="rect">
            <a:avLst/>
          </a:prstGeom>
          <a:noFill/>
        </p:spPr>
        <p:txBody>
          <a:bodyPr wrap="square">
            <a:spAutoFit/>
          </a:bodyPr>
          <a:lstStyle/>
          <a:p>
            <a:pPr marL="0" marR="0" indent="0" algn="l">
              <a:spcBef>
                <a:spcPts val="1800"/>
              </a:spcBef>
              <a:spcAft>
                <a:spcPts val="600"/>
              </a:spcAft>
              <a:buNone/>
            </a:pPr>
            <a:r>
              <a:rPr lang="da-DK" sz="3600" b="1" i="0" spc="-3" dirty="0">
                <a:solidFill>
                  <a:srgbClr val="202020"/>
                </a:solidFill>
                <a:effectLst/>
                <a:latin typeface="Inter"/>
              </a:rPr>
              <a:t>Det skal vi være opmærksomme på</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Café og forplejning er den tydeligste svaghed</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Der peges især på høje priser, begrænset udvalg og uklare åbningstider</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Prisniveauet opleves flere steder som en udfordring</a:t>
            </a:r>
          </a:p>
          <a:p>
            <a:pPr marL="342900" marR="0" lvl="0" indent="-342900" algn="l">
              <a:spcBef>
                <a:spcPts val="1200"/>
              </a:spcBef>
              <a:spcAft>
                <a:spcPts val="1200"/>
              </a:spcAft>
              <a:buFont typeface="Arial" panose="020B0604020202020204" pitchFamily="34" charset="0"/>
              <a:buChar char="•"/>
            </a:pPr>
            <a:r>
              <a:rPr lang="da-DK" sz="2400" b="1" i="0" dirty="0">
                <a:solidFill>
                  <a:srgbClr val="202020"/>
                </a:solidFill>
                <a:effectLst/>
                <a:latin typeface="Inter"/>
              </a:rPr>
              <a:t>Nogle nævner også skiltning, afstandsmarkeringer og det at finde rundt på anlægget</a:t>
            </a:r>
          </a:p>
        </p:txBody>
      </p:sp>
    </p:spTree>
    <p:extLst>
      <p:ext uri="{BB962C8B-B14F-4D97-AF65-F5344CB8AC3E}">
        <p14:creationId xmlns:p14="http://schemas.microsoft.com/office/powerpoint/2010/main" val="935081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20D24D81-4F3D-FBAA-A061-EA66E9E0A1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002BF0D-01FB-3F1D-1BEE-BC17A7998A94}"/>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3D554834-4292-6DD6-A1D7-90E1770DBCB0}"/>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C868F6D3-D5C4-6286-D32B-4FCF6C2F30EE}"/>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3" name="Tekstfelt 2">
            <a:extLst>
              <a:ext uri="{FF2B5EF4-FFF2-40B4-BE49-F238E27FC236}">
                <a16:creationId xmlns:a16="http://schemas.microsoft.com/office/drawing/2014/main" id="{B79D7E2D-1E13-D612-DF4D-14758DEFA7AB}"/>
              </a:ext>
            </a:extLst>
          </p:cNvPr>
          <p:cNvSpPr txBox="1"/>
          <p:nvPr/>
        </p:nvSpPr>
        <p:spPr>
          <a:xfrm>
            <a:off x="642796" y="1371600"/>
            <a:ext cx="6771992" cy="369332"/>
          </a:xfrm>
          <a:prstGeom prst="rect">
            <a:avLst/>
          </a:prstGeom>
          <a:noFill/>
        </p:spPr>
        <p:txBody>
          <a:bodyPr wrap="square" rtlCol="0">
            <a:spAutoFit/>
          </a:bodyPr>
          <a:lstStyle/>
          <a:p>
            <a:r>
              <a:rPr lang="da-DK" b="1" dirty="0" err="1"/>
              <a:t>Me</a:t>
            </a:r>
            <a:r>
              <a:rPr lang="da-DK" b="1" dirty="0" err="1">
                <a:solidFill>
                  <a:schemeClr val="bg1"/>
                </a:solidFill>
              </a:rPr>
              <a:t>Løbende</a:t>
            </a:r>
            <a:r>
              <a:rPr lang="da-DK" b="1" dirty="0">
                <a:solidFill>
                  <a:schemeClr val="bg1"/>
                </a:solidFill>
              </a:rPr>
              <a:t> gæsteundersøgelse 2026 med 229 svar</a:t>
            </a:r>
            <a:endParaRPr lang="da-DK" b="1" dirty="0"/>
          </a:p>
        </p:txBody>
      </p:sp>
      <p:sp>
        <p:nvSpPr>
          <p:cNvPr id="10" name="Tekstfelt 9">
            <a:extLst>
              <a:ext uri="{FF2B5EF4-FFF2-40B4-BE49-F238E27FC236}">
                <a16:creationId xmlns:a16="http://schemas.microsoft.com/office/drawing/2014/main" id="{87E452A0-FCAF-5484-6388-6640A0056993}"/>
              </a:ext>
            </a:extLst>
          </p:cNvPr>
          <p:cNvSpPr txBox="1"/>
          <p:nvPr/>
        </p:nvSpPr>
        <p:spPr>
          <a:xfrm>
            <a:off x="977774" y="2138105"/>
            <a:ext cx="8005526" cy="3185487"/>
          </a:xfrm>
          <a:prstGeom prst="rect">
            <a:avLst/>
          </a:prstGeom>
          <a:noFill/>
        </p:spPr>
        <p:txBody>
          <a:bodyPr wrap="square">
            <a:spAutoFit/>
          </a:bodyPr>
          <a:lstStyle/>
          <a:p>
            <a:pPr marL="0" marR="0" indent="0" algn="l">
              <a:spcBef>
                <a:spcPts val="1800"/>
              </a:spcBef>
              <a:spcAft>
                <a:spcPts val="600"/>
              </a:spcAft>
              <a:buNone/>
            </a:pPr>
            <a:r>
              <a:rPr lang="da-DK" sz="3600" b="1" i="0" spc="-3" dirty="0">
                <a:solidFill>
                  <a:srgbClr val="202020"/>
                </a:solidFill>
                <a:effectLst/>
                <a:latin typeface="Inter"/>
              </a:rPr>
              <a:t>Det peger resultaterne på</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Selve golfoplevelsen er klubbens stærke fundament</a:t>
            </a:r>
          </a:p>
          <a:p>
            <a:pPr marL="342900" marR="0" lvl="0" indent="-342900" algn="l">
              <a:spcBef>
                <a:spcPts val="1200"/>
              </a:spcBef>
              <a:spcAft>
                <a:spcPts val="600"/>
              </a:spcAft>
              <a:buFont typeface="Arial" panose="020B0604020202020204" pitchFamily="34" charset="0"/>
              <a:buChar char="•"/>
            </a:pPr>
            <a:r>
              <a:rPr lang="da-DK" sz="2400" b="1" i="0" dirty="0">
                <a:solidFill>
                  <a:srgbClr val="202020"/>
                </a:solidFill>
                <a:effectLst/>
                <a:latin typeface="Inter"/>
              </a:rPr>
              <a:t>Forbedringsbehovet ligger især i oplevelsen før og efter runden</a:t>
            </a:r>
          </a:p>
          <a:p>
            <a:pPr marL="342900" marR="0" lvl="0" indent="-342900" algn="l">
              <a:spcBef>
                <a:spcPts val="1200"/>
              </a:spcBef>
              <a:spcAft>
                <a:spcPts val="1200"/>
              </a:spcAft>
              <a:buFont typeface="Arial" panose="020B0604020202020204" pitchFamily="34" charset="0"/>
              <a:buChar char="•"/>
            </a:pPr>
            <a:r>
              <a:rPr lang="da-DK" sz="2400" b="1" i="0" dirty="0">
                <a:solidFill>
                  <a:srgbClr val="202020"/>
                </a:solidFill>
                <a:effectLst/>
                <a:latin typeface="Inter"/>
              </a:rPr>
              <a:t>Fokus bør derfor være at fastholde banekvaliteten og løfte serviceoplevelsen omkring besøget</a:t>
            </a:r>
          </a:p>
        </p:txBody>
      </p:sp>
      <p:sp>
        <p:nvSpPr>
          <p:cNvPr id="8" name="Text 1">
            <a:extLst>
              <a:ext uri="{FF2B5EF4-FFF2-40B4-BE49-F238E27FC236}">
                <a16:creationId xmlns:a16="http://schemas.microsoft.com/office/drawing/2014/main" id="{D0560FC7-5479-59D6-056F-5FD04A83F99A}"/>
              </a:ext>
            </a:extLst>
          </p:cNvPr>
          <p:cNvSpPr/>
          <p:nvPr/>
        </p:nvSpPr>
        <p:spPr>
          <a:xfrm>
            <a:off x="548640" y="502920"/>
            <a:ext cx="7315200" cy="457200"/>
          </a:xfrm>
          <a:prstGeom prst="rect">
            <a:avLst/>
          </a:prstGeom>
          <a:noFill/>
          <a:ln/>
        </p:spPr>
        <p:txBody>
          <a:bodyPr wrap="square" rtlCol="0" anchor="ctr"/>
          <a:lstStyle/>
          <a:p>
            <a:pPr marL="0" indent="0">
              <a:buNone/>
            </a:pPr>
            <a:r>
              <a:rPr lang="en-US" sz="2400" b="1" dirty="0">
                <a:solidFill>
                  <a:srgbClr val="1F6B35"/>
                </a:solidFill>
              </a:rPr>
              <a:t>Players 1st</a:t>
            </a:r>
            <a:endParaRPr lang="en-US" sz="2400" dirty="0"/>
          </a:p>
        </p:txBody>
      </p:sp>
    </p:spTree>
    <p:extLst>
      <p:ext uri="{BB962C8B-B14F-4D97-AF65-F5344CB8AC3E}">
        <p14:creationId xmlns:p14="http://schemas.microsoft.com/office/powerpoint/2010/main" val="4161481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6B80B319-2095-DE38-0C81-5F204C5108C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DE59C57-0F38-FEEC-F73B-542604E5AB46}"/>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DCF4AC4E-2FDB-3ADC-6521-A2196EC890CE}"/>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CE424ABE-5C37-17BB-283A-07DC73F93B12}"/>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199BFB72-3930-AADA-4809-A2EEC2090161}"/>
              </a:ext>
            </a:extLst>
          </p:cNvPr>
          <p:cNvSpPr txBox="1"/>
          <p:nvPr/>
        </p:nvSpPr>
        <p:spPr>
          <a:xfrm>
            <a:off x="731520" y="1156580"/>
            <a:ext cx="8539229" cy="2585323"/>
          </a:xfrm>
          <a:prstGeom prst="rect">
            <a:avLst/>
          </a:prstGeom>
          <a:noFill/>
        </p:spPr>
        <p:txBody>
          <a:bodyPr wrap="square" rtlCol="0">
            <a:spAutoFit/>
          </a:bodyPr>
          <a:lstStyle/>
          <a:p>
            <a:r>
              <a:rPr lang="da-DK" sz="3600" b="1" dirty="0">
                <a:solidFill>
                  <a:schemeClr val="bg1"/>
                </a:solidFill>
              </a:rPr>
              <a:t>Momskompensation</a:t>
            </a:r>
          </a:p>
          <a:p>
            <a:endParaRPr lang="da-DK" sz="3600" b="1" dirty="0">
              <a:solidFill>
                <a:schemeClr val="bg1"/>
              </a:solidFill>
            </a:endParaRPr>
          </a:p>
          <a:p>
            <a:endParaRPr lang="da-DK" sz="3600" b="1" dirty="0">
              <a:solidFill>
                <a:schemeClr val="bg1"/>
              </a:solidFill>
            </a:endParaRPr>
          </a:p>
          <a:p>
            <a:endParaRPr lang="da-DK" sz="3600" b="1" dirty="0">
              <a:solidFill>
                <a:schemeClr val="bg1"/>
              </a:solidFill>
            </a:endParaRPr>
          </a:p>
          <a:p>
            <a:endParaRPr lang="da-DK" b="1" dirty="0">
              <a:solidFill>
                <a:schemeClr val="bg1"/>
              </a:solidFill>
            </a:endParaRPr>
          </a:p>
        </p:txBody>
      </p:sp>
      <p:pic>
        <p:nvPicPr>
          <p:cNvPr id="9" name="Billede 8">
            <a:extLst>
              <a:ext uri="{FF2B5EF4-FFF2-40B4-BE49-F238E27FC236}">
                <a16:creationId xmlns:a16="http://schemas.microsoft.com/office/drawing/2014/main" id="{6F131FA7-CC94-ABBA-5E10-62B15CA07C72}"/>
              </a:ext>
            </a:extLst>
          </p:cNvPr>
          <p:cNvPicPr>
            <a:picLocks noChangeAspect="1"/>
          </p:cNvPicPr>
          <p:nvPr/>
        </p:nvPicPr>
        <p:blipFill>
          <a:blip r:embed="rId4"/>
          <a:stretch>
            <a:fillRect/>
          </a:stretch>
        </p:blipFill>
        <p:spPr>
          <a:xfrm>
            <a:off x="388083" y="2187770"/>
            <a:ext cx="11415834" cy="4071796"/>
          </a:xfrm>
          <a:prstGeom prst="rect">
            <a:avLst/>
          </a:prstGeom>
        </p:spPr>
      </p:pic>
    </p:spTree>
    <p:extLst>
      <p:ext uri="{BB962C8B-B14F-4D97-AF65-F5344CB8AC3E}">
        <p14:creationId xmlns:p14="http://schemas.microsoft.com/office/powerpoint/2010/main" val="2442604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3498E09-70E9-9865-F7C9-26FB73A7A6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E606FB0-3F6D-F82E-F24E-94D150DECFAD}"/>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776766DC-FA91-9F94-FC9D-8F222A2B9812}"/>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83E83645-A573-2567-7C3B-F458890894E7}"/>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1CDF961D-7AF0-C855-2198-DA5C0F0EAB74}"/>
              </a:ext>
            </a:extLst>
          </p:cNvPr>
          <p:cNvSpPr txBox="1"/>
          <p:nvPr/>
        </p:nvSpPr>
        <p:spPr>
          <a:xfrm>
            <a:off x="660024" y="502458"/>
            <a:ext cx="8773687" cy="4524315"/>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bg1"/>
                </a:solidFill>
              </a:rPr>
              <a:t>Fondsansøgninger</a:t>
            </a:r>
          </a:p>
          <a:p>
            <a:endParaRPr lang="da-DK" sz="3600" b="1" dirty="0">
              <a:solidFill>
                <a:schemeClr val="bg1"/>
              </a:solidFill>
            </a:endParaRPr>
          </a:p>
          <a:p>
            <a:r>
              <a:rPr lang="da-DK" b="1" dirty="0">
                <a:solidFill>
                  <a:schemeClr val="bg1"/>
                </a:solidFill>
              </a:rPr>
              <a:t>LAG – lokale aktionsgrupper</a:t>
            </a:r>
          </a:p>
          <a:p>
            <a:endParaRPr lang="da-DK" b="1" dirty="0">
              <a:solidFill>
                <a:schemeClr val="bg1"/>
              </a:solidFill>
            </a:endParaRPr>
          </a:p>
          <a:p>
            <a:r>
              <a:rPr lang="da-DK" b="1" dirty="0">
                <a:solidFill>
                  <a:schemeClr val="bg1"/>
                </a:solidFill>
              </a:rPr>
              <a:t>DIF/DGU</a:t>
            </a:r>
          </a:p>
          <a:p>
            <a:endParaRPr lang="da-DK" b="1" dirty="0">
              <a:solidFill>
                <a:schemeClr val="bg1"/>
              </a:solidFill>
            </a:endParaRPr>
          </a:p>
          <a:p>
            <a:r>
              <a:rPr lang="da-DK" b="1" dirty="0">
                <a:solidFill>
                  <a:schemeClr val="bg1"/>
                </a:solidFill>
              </a:rPr>
              <a:t>Foreningernes Udviklingspulje – styrkelse af markedsføringsindsats</a:t>
            </a:r>
          </a:p>
          <a:p>
            <a:endParaRPr lang="da-DK" b="1" dirty="0">
              <a:solidFill>
                <a:schemeClr val="bg1"/>
              </a:solidFill>
            </a:endParaRPr>
          </a:p>
          <a:p>
            <a:r>
              <a:rPr lang="da-DK" b="1" dirty="0">
                <a:solidFill>
                  <a:schemeClr val="bg1"/>
                </a:solidFill>
              </a:rPr>
              <a:t>Næste er Nordea – ”Vores egn” 40 </a:t>
            </a:r>
            <a:r>
              <a:rPr lang="da-DK" b="1" dirty="0" err="1">
                <a:solidFill>
                  <a:schemeClr val="bg1"/>
                </a:solidFill>
              </a:rPr>
              <a:t>mill</a:t>
            </a:r>
            <a:r>
              <a:rPr lang="da-DK" b="1" dirty="0">
                <a:solidFill>
                  <a:schemeClr val="bg1"/>
                </a:solidFill>
              </a:rPr>
              <a:t>.</a:t>
            </a:r>
          </a:p>
          <a:p>
            <a:endParaRPr lang="da-DK" b="1" dirty="0">
              <a:solidFill>
                <a:schemeClr val="bg1"/>
              </a:solidFill>
            </a:endParaRPr>
          </a:p>
        </p:txBody>
      </p:sp>
    </p:spTree>
    <p:extLst>
      <p:ext uri="{BB962C8B-B14F-4D97-AF65-F5344CB8AC3E}">
        <p14:creationId xmlns:p14="http://schemas.microsoft.com/office/powerpoint/2010/main" val="37702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ACB3F13E-F9F5-7944-7CCB-D94D7B9067F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11395E6-1DB1-16D4-39FA-8FD9775889D0}"/>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A8749971-BB82-72DF-9C18-F659DFB5891D}"/>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69B6E3BB-2028-82FF-C91D-194799A492BC}"/>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A676CF72-8698-527D-1AB5-1262970BA667}"/>
              </a:ext>
            </a:extLst>
          </p:cNvPr>
          <p:cNvSpPr txBox="1"/>
          <p:nvPr/>
        </p:nvSpPr>
        <p:spPr>
          <a:xfrm>
            <a:off x="822986" y="783115"/>
            <a:ext cx="8773687" cy="2031325"/>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accent1">
                    <a:lumMod val="50000"/>
                  </a:schemeClr>
                </a:solidFill>
              </a:rPr>
              <a:t>Banen (Steven)</a:t>
            </a:r>
            <a:endParaRPr lang="da-DK" b="1" dirty="0">
              <a:solidFill>
                <a:schemeClr val="accent1">
                  <a:lumMod val="50000"/>
                </a:schemeClr>
              </a:solidFill>
            </a:endParaRPr>
          </a:p>
          <a:p>
            <a:endParaRPr lang="da-DK" b="1" dirty="0">
              <a:solidFill>
                <a:schemeClr val="bg1"/>
              </a:solidFill>
            </a:endParaRPr>
          </a:p>
        </p:txBody>
      </p:sp>
    </p:spTree>
    <p:extLst>
      <p:ext uri="{BB962C8B-B14F-4D97-AF65-F5344CB8AC3E}">
        <p14:creationId xmlns:p14="http://schemas.microsoft.com/office/powerpoint/2010/main" val="1689345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29E5A253-F225-3248-AA17-D28B5A69BBE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6763AF3-9A71-DD7F-B8AC-989E84867018}"/>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B1546BB4-B283-0C6A-1C9B-AFFB531475DD}"/>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3E1E222D-50D0-B9F7-052E-C207452492A6}"/>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F5144D6D-BC47-DF53-EFEF-E7030229BC1A}"/>
              </a:ext>
            </a:extLst>
          </p:cNvPr>
          <p:cNvSpPr txBox="1"/>
          <p:nvPr/>
        </p:nvSpPr>
        <p:spPr>
          <a:xfrm>
            <a:off x="822986" y="783115"/>
            <a:ext cx="8773687" cy="2031325"/>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accent1">
                    <a:lumMod val="50000"/>
                  </a:schemeClr>
                </a:solidFill>
              </a:rPr>
              <a:t>ECCO-TOUR (Thomas)</a:t>
            </a:r>
            <a:endParaRPr lang="da-DK" b="1" dirty="0">
              <a:solidFill>
                <a:schemeClr val="accent1">
                  <a:lumMod val="50000"/>
                </a:schemeClr>
              </a:solidFill>
            </a:endParaRPr>
          </a:p>
          <a:p>
            <a:endParaRPr lang="da-DK" b="1" dirty="0">
              <a:solidFill>
                <a:schemeClr val="bg1"/>
              </a:solidFill>
            </a:endParaRPr>
          </a:p>
        </p:txBody>
      </p:sp>
    </p:spTree>
    <p:extLst>
      <p:ext uri="{BB962C8B-B14F-4D97-AF65-F5344CB8AC3E}">
        <p14:creationId xmlns:p14="http://schemas.microsoft.com/office/powerpoint/2010/main" val="1439216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92FB64E1-1D0F-1141-DAC6-ADA197643C8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49ED9CE-50F5-5D70-45BC-1C921C39DA58}"/>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6DA907C5-82D9-FE1E-4AD1-053842BA3327}"/>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2F494543-0E55-4E3D-2789-2381744783FD}"/>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C8C7BD11-E58B-2D8B-EC83-DEA0F41B2A47}"/>
              </a:ext>
            </a:extLst>
          </p:cNvPr>
          <p:cNvSpPr txBox="1"/>
          <p:nvPr/>
        </p:nvSpPr>
        <p:spPr>
          <a:xfrm>
            <a:off x="822986" y="783115"/>
            <a:ext cx="8936650" cy="2585323"/>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accent1">
                    <a:lumMod val="50000"/>
                  </a:schemeClr>
                </a:solidFill>
              </a:rPr>
              <a:t>Frivillige (Irene)</a:t>
            </a:r>
          </a:p>
          <a:p>
            <a:r>
              <a:rPr lang="da-DK" sz="3600" b="1" dirty="0">
                <a:solidFill>
                  <a:schemeClr val="accent1">
                    <a:lumMod val="50000"/>
                  </a:schemeClr>
                </a:solidFill>
              </a:rPr>
              <a:t>Hvad foregår der i vores udvalg?(Irene)</a:t>
            </a:r>
            <a:endParaRPr lang="da-DK" b="1" dirty="0">
              <a:solidFill>
                <a:schemeClr val="accent1">
                  <a:lumMod val="50000"/>
                </a:schemeClr>
              </a:solidFill>
            </a:endParaRPr>
          </a:p>
          <a:p>
            <a:endParaRPr lang="da-DK" b="1" dirty="0">
              <a:solidFill>
                <a:schemeClr val="bg1"/>
              </a:solidFill>
            </a:endParaRPr>
          </a:p>
        </p:txBody>
      </p:sp>
    </p:spTree>
    <p:extLst>
      <p:ext uri="{BB962C8B-B14F-4D97-AF65-F5344CB8AC3E}">
        <p14:creationId xmlns:p14="http://schemas.microsoft.com/office/powerpoint/2010/main" val="196154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58FAD89F-5E24-029A-089D-E466CF07049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549F1D2-8FE6-3E11-948A-D830AB9EB1D4}"/>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FD64F541-1787-4696-2475-860F28569C36}"/>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49E39">
                    <a:lumMod val="75000"/>
                  </a:srgbClr>
                </a:solidFill>
                <a:effectLst/>
                <a:uLnTx/>
                <a:uFillTx/>
                <a:latin typeface="Neue Haas Grotesk Text Pro"/>
                <a:ea typeface="+mn-ea"/>
                <a:cs typeface="+mn-cs"/>
              </a:rPr>
              <a:t>Frivillige</a:t>
            </a:r>
            <a:r>
              <a:rPr kumimoji="0" lang="en-US" sz="2400" b="1" i="0" u="none" strike="noStrike" kern="1200" cap="none" spc="0" normalizeH="0" baseline="0" noProof="0" dirty="0">
                <a:ln>
                  <a:noFill/>
                </a:ln>
                <a:solidFill>
                  <a:srgbClr val="549E39">
                    <a:lumMod val="75000"/>
                  </a:srgbClr>
                </a:solidFill>
                <a:effectLst/>
                <a:uLnTx/>
                <a:uFillTx/>
                <a:latin typeface="Neue Haas Grotesk Text Pro"/>
                <a:ea typeface="+mn-ea"/>
                <a:cs typeface="+mn-cs"/>
              </a:rPr>
              <a:t> i </a:t>
            </a:r>
            <a:r>
              <a:rPr kumimoji="0" lang="en-US" sz="2400" b="1" i="0" u="none" strike="noStrike" kern="1200" cap="none" spc="0" normalizeH="0" baseline="0" noProof="0" dirty="0" err="1">
                <a:ln>
                  <a:noFill/>
                </a:ln>
                <a:solidFill>
                  <a:srgbClr val="549E39">
                    <a:lumMod val="75000"/>
                  </a:srgbClr>
                </a:solidFill>
                <a:effectLst/>
                <a:uLnTx/>
                <a:uFillTx/>
                <a:latin typeface="Neue Haas Grotesk Text Pro"/>
                <a:ea typeface="+mn-ea"/>
                <a:cs typeface="+mn-cs"/>
              </a:rPr>
              <a:t>klubben</a:t>
            </a:r>
            <a:endParaRPr kumimoji="0" lang="en-US" sz="2400" b="1" i="0" u="none" strike="noStrike" kern="1200" cap="none" spc="0" normalizeH="0" baseline="0" noProof="0" dirty="0">
              <a:ln>
                <a:noFill/>
              </a:ln>
              <a:solidFill>
                <a:srgbClr val="549E39">
                  <a:lumMod val="75000"/>
                </a:srgbClr>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B9206A1A-3869-E326-CB67-B40F3F9EDDFF}"/>
              </a:ext>
            </a:extLst>
          </p:cNvPr>
          <p:cNvSpPr/>
          <p:nvPr/>
        </p:nvSpPr>
        <p:spPr>
          <a:xfrm>
            <a:off x="731520" y="1371600"/>
            <a:ext cx="5486400" cy="1828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CCA603B6-C129-2E06-D212-9FF27EFBF9E6}"/>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4FB37427-D3BE-15F3-2D9E-E995FE46933F}"/>
              </a:ext>
            </a:extLst>
          </p:cNvPr>
          <p:cNvSpPr txBox="1"/>
          <p:nvPr/>
        </p:nvSpPr>
        <p:spPr>
          <a:xfrm>
            <a:off x="731520" y="1581418"/>
            <a:ext cx="9603970" cy="67403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Vi er gået fra 0 til 70-80 frivillige på 6 år.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Tusind tak for jeres indsats.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Med mange frivillige mærker vi et fællesskab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 en vilje til ville hinanden og klubben.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Alle frivilliges tid og kræfter er uvurderlige.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I har alle en kæmpe betydning for klubben.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Smukt og unikt bliver det, når en frivillig nominerer en anden (faktisk to) frivillig til Hverdagens Golfhelte – og Susanne tilmed blev udvalgt.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spTree>
    <p:extLst>
      <p:ext uri="{BB962C8B-B14F-4D97-AF65-F5344CB8AC3E}">
        <p14:creationId xmlns:p14="http://schemas.microsoft.com/office/powerpoint/2010/main" val="2548640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865C6D0A-F56B-51A5-5659-5CC971229FB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02E06B2-1581-8FC9-9218-05BAAFB2D3A1}"/>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5F282976-4B24-F1B1-DB54-DAE1C4F5219C}"/>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BD0CE655-ADEB-F908-C493-69E3354B44B0}"/>
              </a:ext>
            </a:extLst>
          </p:cNvPr>
          <p:cNvSpPr/>
          <p:nvPr/>
        </p:nvSpPr>
        <p:spPr>
          <a:xfrm>
            <a:off x="670560" y="1581418"/>
            <a:ext cx="9664930" cy="255370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Matchudvalget</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vil vi i de kommende måneder begynde planlægningen af næste års matcher og arbejdet med at finde sponsorer til dem.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er i øjeblikket 3 i udvalget, men vil meget gerne benytte lejligheden til at opfordre én mere til at blive en del af udvalget.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Har du lyst til at være med til at planlægge årets matcher, komme med gode ideer og være med til at skabe nogle gode golfoplevelser for klubbens medlemmer hører vi gerne fra dig.</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1800" b="0" i="0" u="none" strike="noStrike" kern="1200" cap="none" spc="0" normalizeH="0" baseline="0" noProof="0" dirty="0">
                <a:ln>
                  <a:noFill/>
                </a:ln>
                <a:solidFill>
                  <a:prstClr val="black"/>
                </a:solidFill>
                <a:effectLst/>
                <a:uLnTx/>
                <a:uFillTx/>
                <a:latin typeface="Neue Haas Grotesk Text Pro"/>
                <a:ea typeface="+mn-ea"/>
                <a:cs typeface="+mn-cs"/>
              </a:rPr>
            </a:br>
            <a:endParaRPr kumimoji="0" lang="da-DK" sz="18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F21D35B5-8016-CC5F-D4BC-9AF6E7AA2E3D}"/>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548781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DE08F26-BE64-D9F2-E5A4-63DEE9363AC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314BFFE-07FA-8139-1D87-1C1B6D21F9E7}"/>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00CF46A1-4EEA-EDA9-5E09-5A27434E541C}"/>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3988B6F4-A490-D836-6D99-108D14220B06}"/>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Begynderudvalget</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mærker vi at det sidst på sæsonen.</a:t>
            </a: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størst tilgang i april-maj, men da vi har løbende optag, er der kommet nye hver måned. Pt. har to unge taget golfkørekortet i sidste uge, to omkring 60 år er i gang og bliver færdige inden 1. Oktober, og en ung begynder et forløb i denne uge.</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holder et planlægningsmøde den 30. september sammen med Thomas, Mads Riis, Pia Christensen og Kirsten Leth, hvor vi får fastlagt rekruttering, annoncering og begynderforløb 2027. Vi vil fortsætte med træning en gang om ugen med pro samt spiltræning med gennemgang af regler og etikette 2 timer ugentligt. </a:t>
            </a:r>
            <a:endParaRPr kumimoji="0" lang="en-US"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207C982E-A123-BA20-3CC2-F6A85937AAFB}"/>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2853812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91D9A772-BA2C-7AE7-E9A5-F226F57611C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80A81D3-8A66-E678-13CA-04B02A6FDBA3}"/>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D91DE1DC-C2E6-58B2-72FF-1D1649DA2DD8}"/>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4CBE789A-9469-5D82-B679-1FF0FB03A6C7}"/>
              </a:ext>
            </a:extLst>
          </p:cNvPr>
          <p:cNvSpPr/>
          <p:nvPr/>
        </p:nvSpPr>
        <p:spPr>
          <a:xfrm>
            <a:off x="548640" y="160173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Derudover vil vi afholde 3 weekendkursus.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drøfter behovet for et flexplus medlemskab, for de langsom startede og for de, der drosler ned på golfen. Et flexmedlemsskab hvor man kan benytte træningsfaciliteter og par-3 banen.</a:t>
            </a: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vil gerne have flere i begynderudvalget, og der er mulighed for kursus i DGU.</a:t>
            </a:r>
            <a:endParaRPr kumimoji="0" lang="en-US"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8E494201-F56F-F751-4180-97C8CC516E13}"/>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3564596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1D6E8099-6306-D733-38EF-D701C4F2FCB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44B41B1-3CC9-9D42-2213-8883FAECC390}"/>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7676C176-BCE5-1997-DF5C-61D85CC98ACE}"/>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F76F29F7-5FFE-EDC4-B567-D3F8EB58A28C}"/>
              </a:ext>
            </a:extLst>
          </p:cNvPr>
          <p:cNvSpPr/>
          <p:nvPr/>
        </p:nvSpPr>
        <p:spPr>
          <a:xfrm>
            <a:off x="731520" y="1581418"/>
            <a:ext cx="960397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Rekrutteringsudvalget</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havde vi sat et forsigtigt mål på 50-60 nye medlemmer og det er nået nemlig 75.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sidst sendt information om Company Day ud til Banker, Skat, Vestas og Udlejningsbureauer samt Lalandia - nogle er vendt tilbage med tak for info, men at det ikke bliver i år.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Der er indkaldt til et møde her i efteråret, således vi kan være på forkant med alle vores aktiviteter i 2027 – hvor vi også planlægger 2 arrangementer for eksisterende medlemmer (tilfredse medlemmer = nye medlemmer).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9C31BBDC-E695-8677-F924-7F66BFC3774E}"/>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6059442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98FDB35F-A6B5-52B0-E679-EBC5308F4F2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22428D0-0895-57FE-DAD8-FF577333F806}"/>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92B66298-F933-FE22-AD1F-8953D0637D10}"/>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F4FBA3B1-8226-3628-EC7A-D936271FBECC}"/>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vil gerne være med til at få årshjulet gjort synligt for alle medlemmer. Et punkt på vores hjemmeside med udvalgs aktiviteter, bestyrelses aktiviteter samt matcher på måneds basis!!!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kunne godt bruge 1-2 medlemmer mere i udvalget, som vil hjælpe med nye ideer og få dem formidlet.</a:t>
            </a:r>
          </a:p>
        </p:txBody>
      </p:sp>
      <p:pic>
        <p:nvPicPr>
          <p:cNvPr id="7" name="Billede 6">
            <a:extLst>
              <a:ext uri="{FF2B5EF4-FFF2-40B4-BE49-F238E27FC236}">
                <a16:creationId xmlns:a16="http://schemas.microsoft.com/office/drawing/2014/main" id="{E1EEB0B5-5648-6835-8B32-377D9263FF10}"/>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2020937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6679AB0C-1F6D-9B8A-FE51-CEDAD8900BD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0DEF02F-7CD2-D785-0A30-BD77524D4E52}"/>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59484DBE-C0E6-04F7-E547-4C2E98A2D79A}"/>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19A6D3BC-5869-F50D-8281-398F4BF5677C}"/>
              </a:ext>
            </a:extLst>
          </p:cNvPr>
          <p:cNvSpPr/>
          <p:nvPr/>
        </p:nvSpPr>
        <p:spPr>
          <a:xfrm>
            <a:off x="86360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Sponsorudvalget </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arbejder vi løbende på at styrke samarbejdet med både nuværende og nye sponsorer.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Som en del af dette arbejde har vi haft fokus på at gøre vores sponsormuligheder mere overskuelige og attraktive. Et af udvalgets medlemmer har lagt et stort og rigtig godt arbejde i at udarbejde en ny sponsorbrochure, som repræsenterer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klubben og de forskellige sponsormuligheder.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vil også meget gerne have medlemmernes hjælp til at finde nye sponsorer.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Så har du kendskab til en virksomhed eller andre, som kunne være interesserede i et samarbejde med klubben hører vi gerne fra dig - sponsorudvalget tager gerne den videre kontakt.</a:t>
            </a:r>
          </a:p>
        </p:txBody>
      </p:sp>
      <p:pic>
        <p:nvPicPr>
          <p:cNvPr id="7" name="Billede 6">
            <a:extLst>
              <a:ext uri="{FF2B5EF4-FFF2-40B4-BE49-F238E27FC236}">
                <a16:creationId xmlns:a16="http://schemas.microsoft.com/office/drawing/2014/main" id="{3E3BD8B5-5E97-A43A-0683-A9EE26F396B9}"/>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8979236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B2D66582-68D0-97DD-497E-BD467DADE27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42B3F82-2D90-89D4-31F6-FD184B01B865}"/>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B1C1CC06-7DC5-8BE4-F19F-AB466EE16818}"/>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0B5B50BC-6E29-06E2-E679-636814F6F34B}"/>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 </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Juniorudvalget</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havde vi sidst i juni </a:t>
            </a:r>
            <a:r>
              <a:rPr kumimoji="0" lang="da-DK" sz="2400" b="0" i="0" u="none" strike="noStrike" kern="1200" cap="none" spc="0" normalizeH="0" baseline="0" noProof="0" dirty="0" err="1">
                <a:ln>
                  <a:noFill/>
                </a:ln>
                <a:solidFill>
                  <a:prstClr val="black"/>
                </a:solidFill>
                <a:effectLst/>
                <a:uLnTx/>
                <a:uFillTx/>
                <a:latin typeface="Neue Haas Grotesk Text Pro"/>
                <a:ea typeface="+mn-ea"/>
                <a:cs typeface="+mn-cs"/>
              </a:rPr>
              <a:t>SommerCamp</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med 12 deltagere. </a:t>
            </a:r>
            <a:r>
              <a:rPr kumimoji="0" lang="da-DK" sz="2400" b="0" i="0" u="none" strike="noStrike" kern="1200" cap="none" spc="0" normalizeH="0" baseline="0" noProof="0" dirty="0" err="1">
                <a:ln>
                  <a:noFill/>
                </a:ln>
                <a:solidFill>
                  <a:prstClr val="black"/>
                </a:solidFill>
                <a:effectLst/>
                <a:uLnTx/>
                <a:uFillTx/>
                <a:latin typeface="Neue Haas Grotesk Text Pro"/>
                <a:ea typeface="+mn-ea"/>
                <a:cs typeface="+mn-cs"/>
              </a:rPr>
              <a:t>Mega</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succes.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har haft træning for juniorerne mandage og onsdage. Onsdage med Mads Riis og mandage med frivillige hjælpere, hvor vi mest har gået på par-3 banen og stor bane.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vil orientere om næste års træningstider snarest muligt.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vil gerne have flere frivillige, som kan hjælpe os. </a:t>
            </a:r>
          </a:p>
        </p:txBody>
      </p:sp>
      <p:pic>
        <p:nvPicPr>
          <p:cNvPr id="7" name="Billede 6">
            <a:extLst>
              <a:ext uri="{FF2B5EF4-FFF2-40B4-BE49-F238E27FC236}">
                <a16:creationId xmlns:a16="http://schemas.microsoft.com/office/drawing/2014/main" id="{2AD0A762-510D-F142-C1F9-CD6A8C9089F8}"/>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3493505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FFE02732-E951-665A-4F4C-11EC6945AD1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920CE90-5762-E8C5-1219-65AB1FD8F14B}"/>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D9186F85-FC2E-A509-C685-8F6CBB685DCD}"/>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D4DFF006-A393-86F5-42C5-4B5DFE9FD941}"/>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Kommunikation og </a:t>
            </a:r>
            <a:r>
              <a:rPr kumimoji="0" lang="da-DK" sz="2400" b="1" i="0" u="none" strike="noStrike" kern="1200" cap="none" spc="0" normalizeH="0" baseline="0" noProof="0" dirty="0" err="1">
                <a:ln>
                  <a:noFill/>
                </a:ln>
                <a:solidFill>
                  <a:prstClr val="black"/>
                </a:solidFill>
                <a:effectLst/>
                <a:uLnTx/>
                <a:uFillTx/>
                <a:latin typeface="Neue Haas Grotesk Text Pro"/>
                <a:ea typeface="+mn-ea"/>
                <a:cs typeface="+mn-cs"/>
              </a:rPr>
              <a:t>PR-udvalget</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 </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har vi især arbejdet med den nye hjemmeside, markedsføring og Facebook, hvor vi løbende fortæller om matcher, nye medlemmer, greenfee, aktiviteter og det, der ellers sker i klubben. Her vil vi rigtig gerne bede jer om lidt hjælp: Like, kommentér og del vores opslag. Det betyder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faktisk meget for, hvor mange der ser dem – og det er samtidig gratis reklame for Holmsland Klit Golfklub – Søndervig.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mangler også nye billeder. Så hvis I ser et godt motiv, når I er ude at spille, så tag gerne et billede og send det til os. Vi vil især gerne have billeder med mennesker på – mænd, kvinder, børn og meget gerne også billeder fra par 3-banen.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44E79ED4-CC83-0410-B036-50C27532693A}"/>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1026372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D429786-0B88-32B3-665C-84B770580BD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33E55B2-4ECD-0A1F-6B41-6D163918E6A0}"/>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C6A9D52A-4B5F-FA20-9602-7F59AA5CFBEF}"/>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49CEC031-CCF1-277B-56AF-5E5B777D1D6E}"/>
              </a:ext>
            </a:extLst>
          </p:cNvPr>
          <p:cNvSpPr/>
          <p:nvPr/>
        </p:nvSpPr>
        <p:spPr>
          <a:xfrm>
            <a:off x="548640" y="1577876"/>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Vi vil desuden gerne have mere i gang med Instagram, </a:t>
            </a:r>
            <a:r>
              <a:rPr kumimoji="0" lang="da-DK" sz="2400" b="0" i="0" u="none" strike="noStrike" kern="1200" cap="none" spc="0" normalizeH="0" baseline="0" noProof="0" dirty="0" err="1">
                <a:ln>
                  <a:noFill/>
                </a:ln>
                <a:solidFill>
                  <a:prstClr val="black"/>
                </a:solidFill>
                <a:effectLst/>
                <a:uLnTx/>
                <a:uFillTx/>
                <a:latin typeface="Neue Haas Grotesk Text Pro"/>
                <a:ea typeface="+mn-ea"/>
                <a:cs typeface="+mn-cs"/>
              </a:rPr>
              <a:t>TikTok</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og små videoer. Derfor søger vi en, der har lyst til at være med og hjælpe os. Hvis det lyder som noget for dig, så tag fat i Kirsten.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Og vi er allerede i gang med næste år. Her bliver kommunikationen omkring ECCO TOUR en af de store opgaver, og samtidig arbejder vi videre med markedsføringen af klubben og alle de gode muligheder, vi har.</a:t>
            </a:r>
            <a:endParaRPr kumimoji="0" lang="en-US"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9AE70007-CEE1-9726-5C41-A6451BD220CA}"/>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363543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E986F775-4F55-D488-C2D6-4F950EC19E8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D02202A-39B3-9798-1E4D-1F78C91903A1}"/>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6B8DDD53-663F-2E2B-0DE2-9A5A19A9DE91}"/>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E430BC94-AD65-F534-9198-5ED8AC2306C7}"/>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Frivilligudvalget </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er næste aktivitet arbejdsdagen den 26.9., hvor vi håber på den sædvanlige store opbakning - husk tilmelding i golfboks.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Desuden er vi så småt ved at opbygge et “Team Ecco Tour” til planlægning af næste års absolut største begivenhed, hvor vi får brug for rigtig mange frivillige. Der er allerede en del, der har krydset af i rubrikken “Ecco Tour uge 19 2027” i de udsendte spørgeskemaer fra Players First, og I hører selvfølgelig fra os, når vi kommer lidt længere i planlægningen. Team Ecco Tour havde opstartsmøde den 17.9.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Sidst men ikke mindst forsøger vi at bemande kontoret i weekender og andre dage, hvor Thomas ikke er på kontoret.</a:t>
            </a:r>
            <a:endParaRPr kumimoji="0" lang="en-US"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D57F59D8-50F2-AED9-8F11-4ED00A7EDFF0}"/>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28863939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E05E1B2F-6B73-6718-0736-E29BCD2B3B2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15FE68D-0150-7897-44BB-8F19776CEB40}"/>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191D80F1-169E-EAD4-0221-47FE5157E3DA}"/>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37AEF4FC-44B2-9922-C34F-CBA042168A39}"/>
              </a:ext>
            </a:extLst>
          </p:cNvPr>
          <p:cNvSpPr/>
          <p:nvPr/>
        </p:nvSpPr>
        <p:spPr>
          <a:xfrm>
            <a:off x="73152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Regionsgolfudvalget</a:t>
            </a: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Der er afholdt to regionale dialogmøder i hhv. Ørnhøj Golfklub d. 3.9 og Lillebælt Golfklub d. 17.9 om erfaringer og nytænkning til de fremtidige turneringsvilkår.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Der er sendt skriftlig input om vore oplevelser og ønsker om fremtidige regler til formanden. Inputtet er afstemt med vore holdkaptajner.</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b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Efterfølgende vil resultatet af møderne blive offentliggjort på årsmødet d. 25. Oktober i Mollerup Golfklub, hvor Eigil deltager.</a:t>
            </a:r>
            <a:endParaRPr kumimoji="0" lang="en-US"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4B0F1CF4-D2CA-385A-45E3-66932F724E19}"/>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1374462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945D25D8-5879-9810-B385-0098D1F8CA6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E13F422-1616-F6AE-5522-90D7A13820CA}"/>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F664C8D2-8921-FBF4-9198-36CBB2F89F47}"/>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3F0325FA-BD65-17C8-1255-5283B6CF3DA0}"/>
              </a:ext>
            </a:extLst>
          </p:cNvPr>
          <p:cNvSpPr/>
          <p:nvPr/>
        </p:nvSpPr>
        <p:spPr>
          <a:xfrm>
            <a:off x="548640" y="159157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Eliteudvalget</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holder vi vinter ferie, da alle divisionskampe er afviklet for i år.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Det sidste vi lige har der skal på plads, er en lille kort evaluering af den sæson der lige er afsluttet, som vi tager på vores årlige afslutningsfest d. 26/9.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1E0C1546-D3C3-7D2B-0212-F57073BFB369}"/>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36125194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66C359D-84B6-ABB9-CC33-FFA24143307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D3DB02E-B897-44D7-4D0C-95EF492F9A8C}"/>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C4DCE193-21D9-670E-797A-5F33E7AAC0FC}"/>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14971919-DD17-58D5-4A8E-6B2F8F4723FB}"/>
              </a:ext>
            </a:extLst>
          </p:cNvPr>
          <p:cNvSpPr/>
          <p:nvPr/>
        </p:nvSpPr>
        <p:spPr>
          <a:xfrm>
            <a:off x="78232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udvalget med det længste navn,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Regel-handicapudvalget og Regelambassadør</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sker der ikke så meget for tiden.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En workshop med en klub-i-klubben om både etikette og regler er desværre udsat til foråret.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Lokalregel E-5 har givet anledning til enkelte forespørgsler.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Næste opdatering af Golfregler er forventet til 1/1-2028.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Hvis grupper eller klub-i-klubben ønsker et oplæg, så tag kontakt til Michael V. Møller.</a:t>
            </a:r>
          </a:p>
        </p:txBody>
      </p:sp>
      <p:pic>
        <p:nvPicPr>
          <p:cNvPr id="7" name="Billede 6">
            <a:extLst>
              <a:ext uri="{FF2B5EF4-FFF2-40B4-BE49-F238E27FC236}">
                <a16:creationId xmlns:a16="http://schemas.microsoft.com/office/drawing/2014/main" id="{D80A309C-3A4D-D8A5-AFF6-1EF7A2EF5C0A}"/>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30191544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7A92529A-F292-D2E3-04FE-1A8F40963BD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1E64B9B-9D8A-B61E-0FF9-95397556A7F7}"/>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A5E237A2-734B-507B-6434-1CBA11FFBF9E}"/>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Hvad</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sker</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der i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vores</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rgbClr val="1F6B35"/>
                </a:solidFill>
                <a:effectLst/>
                <a:uLnTx/>
                <a:uFillTx/>
                <a:latin typeface="Neue Haas Grotesk Text Pro"/>
                <a:ea typeface="+mn-ea"/>
                <a:cs typeface="+mn-cs"/>
              </a:rPr>
              <a:t>udvalg</a:t>
            </a:r>
            <a:r>
              <a:rPr kumimoji="0" lang="en-US" sz="2400" b="1" i="0" u="none" strike="noStrike" kern="1200" cap="none" spc="0" normalizeH="0" baseline="0" noProof="0" dirty="0">
                <a:ln>
                  <a:noFill/>
                </a:ln>
                <a:solidFill>
                  <a:srgbClr val="1F6B35"/>
                </a:solidFill>
                <a:effectLst/>
                <a:uLnTx/>
                <a:uFillTx/>
                <a:latin typeface="Neue Haas Grotesk Text Pro"/>
                <a:ea typeface="+mn-ea"/>
                <a:cs typeface="+mn-cs"/>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38FC0A17-12DF-D3EA-1145-501A87D5551B}"/>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I udvalget for </a:t>
            </a:r>
            <a:r>
              <a:rPr kumimoji="0" lang="da-DK" sz="2400" b="1" i="0" u="none" strike="noStrike" kern="1200" cap="none" spc="0" normalizeH="0" baseline="0" noProof="0" dirty="0">
                <a:ln>
                  <a:noFill/>
                </a:ln>
                <a:solidFill>
                  <a:prstClr val="black"/>
                </a:solidFill>
                <a:effectLst/>
                <a:uLnTx/>
                <a:uFillTx/>
                <a:latin typeface="Neue Haas Grotesk Text Pro"/>
                <a:ea typeface="+mn-ea"/>
                <a:cs typeface="+mn-cs"/>
              </a:rPr>
              <a:t>Fonde og legater </a:t>
            </a: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er i år indsendt tre ansøgninger: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Ansøgning til LAG Ringkøbing-Skjern og Lemvig Kommuner om tilskud til indkøb af robotter. Tilsvarende til DIF/DGU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Endvidere ansøgning til Foreningernes udviklingspulje om tilskud til styrkelse af digital markedsføringsindsats.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Der arbejdes på ansøgning Til Nordeas ”Vores egn” fond, hvor ansøgningsfristen er først i november.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prstClr val="black"/>
                </a:solidFill>
                <a:effectLst/>
                <a:uLnTx/>
                <a:uFillTx/>
                <a:latin typeface="Neue Haas Grotesk Text Pro"/>
                <a:ea typeface="+mn-ea"/>
                <a:cs typeface="+mn-cs"/>
              </a:rPr>
              <a:t>Skulle nogen have interesse i at være med i udvalget vil det blive modtaget med glæde – da der er rigtig mange muligheder for ansøgninger.</a:t>
            </a:r>
          </a:p>
        </p:txBody>
      </p:sp>
      <p:pic>
        <p:nvPicPr>
          <p:cNvPr id="7" name="Billede 6">
            <a:extLst>
              <a:ext uri="{FF2B5EF4-FFF2-40B4-BE49-F238E27FC236}">
                <a16:creationId xmlns:a16="http://schemas.microsoft.com/office/drawing/2014/main" id="{CA0DEFE1-2242-2569-B7B4-6F5D20A4C143}"/>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420873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84B47075-1432-2AC4-EE4C-7AE21692F60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4DA40CC-EBFE-6456-AE18-EB37B34606D0}"/>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7C536242-9997-4507-EB74-098A7C678252}"/>
              </a:ext>
            </a:extLst>
          </p:cNvPr>
          <p:cNvSpPr/>
          <p:nvPr/>
        </p:nvSpPr>
        <p:spPr>
          <a:xfrm>
            <a:off x="548640" y="502920"/>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92D050"/>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64A5A62C-03C7-7A08-6AD4-F86AE7D7894B}"/>
              </a:ext>
            </a:extLst>
          </p:cNvPr>
          <p:cNvSpPr/>
          <p:nvPr/>
        </p:nvSpPr>
        <p:spPr>
          <a:xfrm>
            <a:off x="731520" y="1371600"/>
            <a:ext cx="5486400" cy="18288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161FD31F-C499-5892-A64C-1E7A1182FC9A}"/>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75A00D25-4307-690B-8EBE-D2E33AE605FA}"/>
              </a:ext>
            </a:extLst>
          </p:cNvPr>
          <p:cNvSpPr txBox="1"/>
          <p:nvPr/>
        </p:nvSpPr>
        <p:spPr>
          <a:xfrm>
            <a:off x="432027" y="1803345"/>
            <a:ext cx="878078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accent1">
                    <a:lumMod val="50000"/>
                  </a:schemeClr>
                </a:solidFill>
                <a:effectLst/>
                <a:uLnTx/>
                <a:uFillTx/>
                <a:latin typeface="Neue Haas Grotesk Text Pro"/>
                <a:ea typeface="+mn-ea"/>
                <a:cs typeface="+mn-cs"/>
              </a:rPr>
              <a:t>Medlemmernes</a:t>
            </a:r>
            <a:r>
              <a:rPr kumimoji="0" lang="en-US" sz="2400" b="1" i="0" u="none" strike="noStrike" kern="1200" cap="none" spc="0" normalizeH="0" baseline="0" noProof="0" dirty="0">
                <a:ln>
                  <a:noFill/>
                </a:ln>
                <a:solidFill>
                  <a:schemeClr val="accent1">
                    <a:lumMod val="50000"/>
                  </a:schemeClr>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chemeClr val="accent1">
                    <a:lumMod val="50000"/>
                  </a:schemeClr>
                </a:solidFill>
                <a:effectLst/>
                <a:uLnTx/>
                <a:uFillTx/>
                <a:latin typeface="Neue Haas Grotesk Text Pro"/>
                <a:ea typeface="+mn-ea"/>
                <a:cs typeface="+mn-cs"/>
              </a:rPr>
              <a:t>indlæg</a:t>
            </a:r>
            <a:r>
              <a:rPr kumimoji="0" lang="en-US" sz="2400" b="1" i="0" u="none" strike="noStrike" kern="1200" cap="none" spc="0" normalizeH="0" baseline="0" noProof="0" dirty="0">
                <a:ln>
                  <a:noFill/>
                </a:ln>
                <a:solidFill>
                  <a:schemeClr val="accent1">
                    <a:lumMod val="50000"/>
                  </a:schemeClr>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chemeClr val="accent1">
                    <a:lumMod val="50000"/>
                  </a:schemeClr>
                </a:solidFill>
                <a:effectLst/>
                <a:uLnTx/>
                <a:uFillTx/>
                <a:latin typeface="Neue Haas Grotesk Text Pro"/>
                <a:ea typeface="+mn-ea"/>
                <a:cs typeface="+mn-cs"/>
              </a:rPr>
              <a:t>forslag</a:t>
            </a:r>
            <a:r>
              <a:rPr kumimoji="0" lang="en-US" sz="2400" b="1" i="0" u="none" strike="noStrike" kern="1200" cap="none" spc="0" normalizeH="0" baseline="0" noProof="0" dirty="0">
                <a:ln>
                  <a:noFill/>
                </a:ln>
                <a:solidFill>
                  <a:schemeClr val="accent1">
                    <a:lumMod val="50000"/>
                  </a:schemeClr>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chemeClr val="accent1">
                    <a:lumMod val="50000"/>
                  </a:schemeClr>
                </a:solidFill>
                <a:effectLst/>
                <a:uLnTx/>
                <a:uFillTx/>
                <a:latin typeface="Neue Haas Grotesk Text Pro"/>
                <a:ea typeface="+mn-ea"/>
                <a:cs typeface="+mn-cs"/>
              </a:rPr>
              <a:t>eller</a:t>
            </a:r>
            <a:r>
              <a:rPr kumimoji="0" lang="en-US" sz="2400" b="1" i="0" u="none" strike="noStrike" kern="1200" cap="none" spc="0" normalizeH="0" baseline="0" noProof="0" dirty="0">
                <a:ln>
                  <a:noFill/>
                </a:ln>
                <a:solidFill>
                  <a:schemeClr val="accent1">
                    <a:lumMod val="50000"/>
                  </a:schemeClr>
                </a:solidFill>
                <a:effectLst/>
                <a:uLnTx/>
                <a:uFillTx/>
                <a:latin typeface="Neue Haas Grotesk Text Pro"/>
                <a:ea typeface="+mn-ea"/>
                <a:cs typeface="+mn-cs"/>
              </a:rPr>
              <a:t> </a:t>
            </a:r>
            <a:r>
              <a:rPr kumimoji="0" lang="en-US" sz="2400" b="1" i="0" u="none" strike="noStrike" kern="1200" cap="none" spc="0" normalizeH="0" baseline="0" noProof="0" dirty="0" err="1">
                <a:ln>
                  <a:noFill/>
                </a:ln>
                <a:solidFill>
                  <a:schemeClr val="accent1">
                    <a:lumMod val="50000"/>
                  </a:schemeClr>
                </a:solidFill>
                <a:effectLst/>
                <a:uLnTx/>
                <a:uFillTx/>
                <a:latin typeface="Neue Haas Grotesk Text Pro"/>
                <a:ea typeface="+mn-ea"/>
                <a:cs typeface="+mn-cs"/>
              </a:rPr>
              <a:t>spørgsmål</a:t>
            </a:r>
            <a:endParaRPr kumimoji="0" lang="en-US" sz="2400" b="1" i="0" u="none" strike="noStrike" kern="1200" cap="none" spc="0" normalizeH="0" baseline="0" noProof="0" dirty="0">
              <a:ln>
                <a:noFill/>
              </a:ln>
              <a:solidFill>
                <a:schemeClr val="accent1">
                  <a:lumMod val="50000"/>
                </a:schemeClr>
              </a:solidFill>
              <a:effectLst/>
              <a:uLnTx/>
              <a:uFillTx/>
              <a:latin typeface="Neue Haas Grotesk Text Pro"/>
              <a:ea typeface="+mn-ea"/>
              <a:cs typeface="+mn-cs"/>
            </a:endParaRPr>
          </a:p>
        </p:txBody>
      </p:sp>
    </p:spTree>
    <p:extLst>
      <p:ext uri="{BB962C8B-B14F-4D97-AF65-F5344CB8AC3E}">
        <p14:creationId xmlns:p14="http://schemas.microsoft.com/office/powerpoint/2010/main" val="3754253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FB67DAF2-CCD7-D5D9-734C-FCFE7BC1B79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349FF18-33BB-4E61-56A7-30CF3FE6CD61}"/>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Text 1">
            <a:extLst>
              <a:ext uri="{FF2B5EF4-FFF2-40B4-BE49-F238E27FC236}">
                <a16:creationId xmlns:a16="http://schemas.microsoft.com/office/drawing/2014/main" id="{034099E2-904C-4FD0-6FB6-A95CDD65E68B}"/>
              </a:ext>
            </a:extLst>
          </p:cNvPr>
          <p:cNvSpPr/>
          <p:nvPr/>
        </p:nvSpPr>
        <p:spPr>
          <a:xfrm>
            <a:off x="548640" y="1906207"/>
            <a:ext cx="73152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err="1">
                <a:solidFill>
                  <a:srgbClr val="1F6B35"/>
                </a:solidFill>
                <a:latin typeface="Neue Haas Grotesk Text Pro"/>
              </a:rPr>
              <a:t>Eventuelt</a:t>
            </a:r>
            <a:r>
              <a:rPr lang="en-US" sz="2400" b="1" dirty="0">
                <a:solidFill>
                  <a:srgbClr val="1F6B35"/>
                </a:solidFill>
                <a:latin typeface="Neue Haas Grotesk Text Pro"/>
              </a:rPr>
              <a:t>.</a:t>
            </a:r>
            <a:endParaRPr kumimoji="0" lang="en-US" sz="24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5" name="Text 2">
            <a:extLst>
              <a:ext uri="{FF2B5EF4-FFF2-40B4-BE49-F238E27FC236}">
                <a16:creationId xmlns:a16="http://schemas.microsoft.com/office/drawing/2014/main" id="{A1D05001-EDA2-84C9-A3C6-9E5450666541}"/>
              </a:ext>
            </a:extLst>
          </p:cNvPr>
          <p:cNvSpPr/>
          <p:nvPr/>
        </p:nvSpPr>
        <p:spPr>
          <a:xfrm>
            <a:off x="548640" y="1581418"/>
            <a:ext cx="9194800" cy="4866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0" i="0" u="none" strike="noStrike" kern="1200" cap="none" spc="0" normalizeH="0" baseline="0" noProof="0" dirty="0">
              <a:ln>
                <a:noFill/>
              </a:ln>
              <a:solidFill>
                <a:prstClr val="black"/>
              </a:solidFill>
              <a:effectLst/>
              <a:uLnTx/>
              <a:uFillTx/>
              <a:latin typeface="Neue Haas Grotesk Text Pro"/>
              <a:ea typeface="+mn-ea"/>
              <a:cs typeface="+mn-cs"/>
            </a:endParaRPr>
          </a:p>
        </p:txBody>
      </p:sp>
      <p:pic>
        <p:nvPicPr>
          <p:cNvPr id="7" name="Billede 6">
            <a:extLst>
              <a:ext uri="{FF2B5EF4-FFF2-40B4-BE49-F238E27FC236}">
                <a16:creationId xmlns:a16="http://schemas.microsoft.com/office/drawing/2014/main" id="{B2A8AFE2-C6AC-CB67-F61D-932130B109D2}"/>
              </a:ext>
            </a:extLst>
          </p:cNvPr>
          <p:cNvPicPr>
            <a:picLocks noChangeAspect="1"/>
          </p:cNvPicPr>
          <p:nvPr/>
        </p:nvPicPr>
        <p:blipFill>
          <a:blip r:embed="rId3"/>
          <a:stretch>
            <a:fillRect/>
          </a:stretch>
        </p:blipFill>
        <p:spPr>
          <a:xfrm>
            <a:off x="10335490" y="502458"/>
            <a:ext cx="1542473" cy="1078960"/>
          </a:xfrm>
          <a:prstGeom prst="rect">
            <a:avLst/>
          </a:prstGeom>
        </p:spPr>
      </p:pic>
    </p:spTree>
    <p:extLst>
      <p:ext uri="{BB962C8B-B14F-4D97-AF65-F5344CB8AC3E}">
        <p14:creationId xmlns:p14="http://schemas.microsoft.com/office/powerpoint/2010/main" val="1383446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3AB74822-F044-32B1-DF01-0B0495CE599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7D090FF-06C4-E02B-8608-8F9708D3157B}"/>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23CA10DF-D7A2-81D3-236E-C650BCF361C0}"/>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630FD4EB-0466-FB4B-9B85-1C924F1EDF8A}"/>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691BB238-A3A1-CEF2-A949-FDC63097CFBE}"/>
              </a:ext>
            </a:extLst>
          </p:cNvPr>
          <p:cNvSpPr txBox="1"/>
          <p:nvPr/>
        </p:nvSpPr>
        <p:spPr>
          <a:xfrm>
            <a:off x="211451" y="-250724"/>
            <a:ext cx="8773687" cy="2585323"/>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bg1"/>
                </a:solidFill>
              </a:rPr>
              <a:t>Hjemmeside</a:t>
            </a:r>
          </a:p>
          <a:p>
            <a:endParaRPr lang="da-DK" sz="3600" b="1" dirty="0">
              <a:solidFill>
                <a:schemeClr val="bg1"/>
              </a:solidFill>
            </a:endParaRPr>
          </a:p>
          <a:p>
            <a:endParaRPr lang="da-DK" b="1" dirty="0">
              <a:solidFill>
                <a:schemeClr val="bg1"/>
              </a:solidFill>
            </a:endParaRPr>
          </a:p>
        </p:txBody>
      </p:sp>
      <p:pic>
        <p:nvPicPr>
          <p:cNvPr id="4" name="Billede 3">
            <a:extLst>
              <a:ext uri="{FF2B5EF4-FFF2-40B4-BE49-F238E27FC236}">
                <a16:creationId xmlns:a16="http://schemas.microsoft.com/office/drawing/2014/main" id="{68367B00-E473-355A-1089-5B13BAAC1C26}"/>
              </a:ext>
            </a:extLst>
          </p:cNvPr>
          <p:cNvPicPr>
            <a:picLocks noChangeAspect="1"/>
          </p:cNvPicPr>
          <p:nvPr/>
        </p:nvPicPr>
        <p:blipFill>
          <a:blip r:embed="rId4"/>
          <a:stretch>
            <a:fillRect/>
          </a:stretch>
        </p:blipFill>
        <p:spPr>
          <a:xfrm>
            <a:off x="-3048" y="1679055"/>
            <a:ext cx="12192000" cy="4811106"/>
          </a:xfrm>
          <a:prstGeom prst="rect">
            <a:avLst/>
          </a:prstGeom>
        </p:spPr>
      </p:pic>
    </p:spTree>
    <p:extLst>
      <p:ext uri="{BB962C8B-B14F-4D97-AF65-F5344CB8AC3E}">
        <p14:creationId xmlns:p14="http://schemas.microsoft.com/office/powerpoint/2010/main" val="320496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D373B54D-9C5B-7957-286B-2EDE522731F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2C0C565-1D1B-7AA1-17DE-E41FAA2D6F11}"/>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6325D64E-F3C1-3807-7B91-CE07C6FE8A13}"/>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A6649E55-74B4-73A3-0279-9119E99A9208}"/>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3865DDD2-94A1-516E-994C-7D3FF0409863}"/>
              </a:ext>
            </a:extLst>
          </p:cNvPr>
          <p:cNvSpPr txBox="1"/>
          <p:nvPr/>
        </p:nvSpPr>
        <p:spPr>
          <a:xfrm>
            <a:off x="211451" y="-250724"/>
            <a:ext cx="8773687" cy="2585323"/>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bg1"/>
                </a:solidFill>
              </a:rPr>
              <a:t>Hjemmeside</a:t>
            </a:r>
          </a:p>
          <a:p>
            <a:endParaRPr lang="da-DK" sz="3600" b="1" dirty="0">
              <a:solidFill>
                <a:schemeClr val="bg1"/>
              </a:solidFill>
            </a:endParaRPr>
          </a:p>
          <a:p>
            <a:endParaRPr lang="da-DK" b="1" dirty="0">
              <a:solidFill>
                <a:schemeClr val="bg1"/>
              </a:solidFill>
            </a:endParaRPr>
          </a:p>
        </p:txBody>
      </p:sp>
      <p:pic>
        <p:nvPicPr>
          <p:cNvPr id="8" name="Billede 7">
            <a:extLst>
              <a:ext uri="{FF2B5EF4-FFF2-40B4-BE49-F238E27FC236}">
                <a16:creationId xmlns:a16="http://schemas.microsoft.com/office/drawing/2014/main" id="{30C8D95F-2777-FF91-C8C9-132E4ABC9C3E}"/>
              </a:ext>
            </a:extLst>
          </p:cNvPr>
          <p:cNvPicPr>
            <a:picLocks noChangeAspect="1"/>
          </p:cNvPicPr>
          <p:nvPr/>
        </p:nvPicPr>
        <p:blipFill>
          <a:blip r:embed="rId4"/>
          <a:stretch>
            <a:fillRect/>
          </a:stretch>
        </p:blipFill>
        <p:spPr>
          <a:xfrm>
            <a:off x="211451" y="1506591"/>
            <a:ext cx="11732656" cy="4506020"/>
          </a:xfrm>
          <a:prstGeom prst="rect">
            <a:avLst/>
          </a:prstGeom>
        </p:spPr>
      </p:pic>
    </p:spTree>
    <p:extLst>
      <p:ext uri="{BB962C8B-B14F-4D97-AF65-F5344CB8AC3E}">
        <p14:creationId xmlns:p14="http://schemas.microsoft.com/office/powerpoint/2010/main" val="1741245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D86A628C-D114-47E0-D8A1-14FCE1701E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0DB9DA5-E8DA-2E10-5DA8-058BE648DF7E}"/>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45FA46C6-B866-0B2D-51BF-37424D9AEDF6}"/>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E1FC2849-AEEE-5FC8-6D2D-EC3CE5B9BC2A}"/>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1C90E28D-F5AB-81A6-AE09-744ED500BA91}"/>
              </a:ext>
            </a:extLst>
          </p:cNvPr>
          <p:cNvSpPr txBox="1"/>
          <p:nvPr/>
        </p:nvSpPr>
        <p:spPr>
          <a:xfrm>
            <a:off x="211451" y="-250724"/>
            <a:ext cx="8773687" cy="2585323"/>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bg1"/>
                </a:solidFill>
              </a:rPr>
              <a:t>Hjemmeside</a:t>
            </a:r>
          </a:p>
          <a:p>
            <a:endParaRPr lang="da-DK" sz="3600" b="1" dirty="0">
              <a:solidFill>
                <a:schemeClr val="bg1"/>
              </a:solidFill>
            </a:endParaRPr>
          </a:p>
          <a:p>
            <a:endParaRPr lang="da-DK" b="1" dirty="0">
              <a:solidFill>
                <a:schemeClr val="bg1"/>
              </a:solidFill>
            </a:endParaRPr>
          </a:p>
        </p:txBody>
      </p:sp>
      <p:pic>
        <p:nvPicPr>
          <p:cNvPr id="8" name="Billede 7">
            <a:extLst>
              <a:ext uri="{FF2B5EF4-FFF2-40B4-BE49-F238E27FC236}">
                <a16:creationId xmlns:a16="http://schemas.microsoft.com/office/drawing/2014/main" id="{44B804AE-7594-F5C1-B9EC-576E84A61DBD}"/>
              </a:ext>
            </a:extLst>
          </p:cNvPr>
          <p:cNvPicPr>
            <a:picLocks noChangeAspect="1"/>
          </p:cNvPicPr>
          <p:nvPr/>
        </p:nvPicPr>
        <p:blipFill>
          <a:blip r:embed="rId4"/>
          <a:stretch>
            <a:fillRect/>
          </a:stretch>
        </p:blipFill>
        <p:spPr>
          <a:xfrm>
            <a:off x="242585" y="1670448"/>
            <a:ext cx="10092905" cy="4872850"/>
          </a:xfrm>
          <a:prstGeom prst="rect">
            <a:avLst/>
          </a:prstGeom>
        </p:spPr>
      </p:pic>
    </p:spTree>
    <p:extLst>
      <p:ext uri="{BB962C8B-B14F-4D97-AF65-F5344CB8AC3E}">
        <p14:creationId xmlns:p14="http://schemas.microsoft.com/office/powerpoint/2010/main" val="4445237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38000"/>
          </a:schemeClr>
        </a:solidFill>
        <a:effectLst/>
      </p:bgPr>
    </p:bg>
    <p:spTree>
      <p:nvGrpSpPr>
        <p:cNvPr id="1" name="">
          <a:extLst>
            <a:ext uri="{FF2B5EF4-FFF2-40B4-BE49-F238E27FC236}">
              <a16:creationId xmlns:a16="http://schemas.microsoft.com/office/drawing/2014/main" id="{FB7718DE-D158-B9AB-1D7D-7A44277704D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1C18EF8-D61E-4E76-0B03-9D5B8BC8EAC3}"/>
              </a:ext>
            </a:extLst>
          </p:cNvPr>
          <p:cNvSpPr/>
          <p:nvPr/>
        </p:nvSpPr>
        <p:spPr>
          <a:xfrm>
            <a:off x="0" y="0"/>
            <a:ext cx="12188952" cy="320040"/>
          </a:xfrm>
          <a:prstGeom prst="rect">
            <a:avLst/>
          </a:prstGeom>
          <a:solidFill>
            <a:srgbClr val="1F6B35"/>
          </a:solidFill>
          <a:ln w="12700">
            <a:solidFill>
              <a:srgbClr val="1F6B35"/>
            </a:solidFill>
            <a:prstDash val="solid"/>
          </a:ln>
        </p:spPr>
        <p:txBody>
          <a:bodyPr/>
          <a:lstStyle/>
          <a:p>
            <a:endParaRPr lang="da-DK"/>
          </a:p>
        </p:txBody>
      </p:sp>
      <p:sp>
        <p:nvSpPr>
          <p:cNvPr id="5" name="Text 2">
            <a:extLst>
              <a:ext uri="{FF2B5EF4-FFF2-40B4-BE49-F238E27FC236}">
                <a16:creationId xmlns:a16="http://schemas.microsoft.com/office/drawing/2014/main" id="{0C9C4F14-63C9-CD5E-26CC-AABB37A5FB34}"/>
              </a:ext>
            </a:extLst>
          </p:cNvPr>
          <p:cNvSpPr/>
          <p:nvPr/>
        </p:nvSpPr>
        <p:spPr>
          <a:xfrm>
            <a:off x="731520" y="1371600"/>
            <a:ext cx="5486400" cy="1828800"/>
          </a:xfrm>
          <a:prstGeom prst="rect">
            <a:avLst/>
          </a:prstGeom>
          <a:noFill/>
          <a:ln/>
        </p:spPr>
        <p:txBody>
          <a:bodyPr wrap="square" rtlCol="0" anchor="ctr"/>
          <a:lstStyle/>
          <a:p>
            <a:pPr marL="0" indent="0">
              <a:buNone/>
            </a:pPr>
            <a:endParaRPr lang="en-US" sz="2000" dirty="0"/>
          </a:p>
        </p:txBody>
      </p:sp>
      <p:pic>
        <p:nvPicPr>
          <p:cNvPr id="7" name="Billede 6">
            <a:extLst>
              <a:ext uri="{FF2B5EF4-FFF2-40B4-BE49-F238E27FC236}">
                <a16:creationId xmlns:a16="http://schemas.microsoft.com/office/drawing/2014/main" id="{806698DE-FE82-5B58-ED8B-4E38BD84EAFD}"/>
              </a:ext>
            </a:extLst>
          </p:cNvPr>
          <p:cNvPicPr>
            <a:picLocks noChangeAspect="1"/>
          </p:cNvPicPr>
          <p:nvPr/>
        </p:nvPicPr>
        <p:blipFill>
          <a:blip r:embed="rId3"/>
          <a:stretch>
            <a:fillRect/>
          </a:stretch>
        </p:blipFill>
        <p:spPr>
          <a:xfrm>
            <a:off x="10335490" y="502458"/>
            <a:ext cx="1542473" cy="1078960"/>
          </a:xfrm>
          <a:prstGeom prst="rect">
            <a:avLst/>
          </a:prstGeom>
        </p:spPr>
      </p:pic>
      <p:sp>
        <p:nvSpPr>
          <p:cNvPr id="6" name="Tekstfelt 5">
            <a:extLst>
              <a:ext uri="{FF2B5EF4-FFF2-40B4-BE49-F238E27FC236}">
                <a16:creationId xmlns:a16="http://schemas.microsoft.com/office/drawing/2014/main" id="{B94A9D39-782F-3C18-7829-28F50B173E30}"/>
              </a:ext>
            </a:extLst>
          </p:cNvPr>
          <p:cNvSpPr txBox="1"/>
          <p:nvPr/>
        </p:nvSpPr>
        <p:spPr>
          <a:xfrm>
            <a:off x="211451" y="-250724"/>
            <a:ext cx="8773687" cy="2585323"/>
          </a:xfrm>
          <a:prstGeom prst="rect">
            <a:avLst/>
          </a:prstGeom>
          <a:noFill/>
        </p:spPr>
        <p:txBody>
          <a:bodyPr wrap="square" rtlCol="0">
            <a:spAutoFit/>
          </a:bodyPr>
          <a:lstStyle/>
          <a:p>
            <a:endParaRPr lang="da-DK" sz="3600" b="1" dirty="0">
              <a:solidFill>
                <a:schemeClr val="bg1"/>
              </a:solidFill>
            </a:endParaRPr>
          </a:p>
          <a:p>
            <a:endParaRPr lang="da-DK" sz="3600" b="1" dirty="0">
              <a:solidFill>
                <a:schemeClr val="bg1"/>
              </a:solidFill>
            </a:endParaRPr>
          </a:p>
          <a:p>
            <a:r>
              <a:rPr lang="da-DK" sz="3600" b="1" dirty="0">
                <a:solidFill>
                  <a:schemeClr val="bg1"/>
                </a:solidFill>
              </a:rPr>
              <a:t>Hjemmeside</a:t>
            </a:r>
          </a:p>
          <a:p>
            <a:endParaRPr lang="da-DK" sz="3600" b="1" dirty="0">
              <a:solidFill>
                <a:schemeClr val="bg1"/>
              </a:solidFill>
            </a:endParaRPr>
          </a:p>
          <a:p>
            <a:endParaRPr lang="da-DK" b="1" dirty="0">
              <a:solidFill>
                <a:schemeClr val="bg1"/>
              </a:solidFill>
            </a:endParaRPr>
          </a:p>
        </p:txBody>
      </p:sp>
      <p:pic>
        <p:nvPicPr>
          <p:cNvPr id="4" name="Billede 3">
            <a:extLst>
              <a:ext uri="{FF2B5EF4-FFF2-40B4-BE49-F238E27FC236}">
                <a16:creationId xmlns:a16="http://schemas.microsoft.com/office/drawing/2014/main" id="{DA7D5FE6-33B8-BF74-DB36-2D3D91EB746F}"/>
              </a:ext>
            </a:extLst>
          </p:cNvPr>
          <p:cNvPicPr>
            <a:picLocks noChangeAspect="1"/>
          </p:cNvPicPr>
          <p:nvPr/>
        </p:nvPicPr>
        <p:blipFill>
          <a:blip r:embed="rId4"/>
          <a:stretch>
            <a:fillRect/>
          </a:stretch>
        </p:blipFill>
        <p:spPr>
          <a:xfrm>
            <a:off x="314037" y="1432887"/>
            <a:ext cx="7656724" cy="5321596"/>
          </a:xfrm>
          <a:prstGeom prst="rect">
            <a:avLst/>
          </a:prstGeom>
        </p:spPr>
      </p:pic>
    </p:spTree>
    <p:extLst>
      <p:ext uri="{BB962C8B-B14F-4D97-AF65-F5344CB8AC3E}">
        <p14:creationId xmlns:p14="http://schemas.microsoft.com/office/powerpoint/2010/main" val="2109552097"/>
      </p:ext>
    </p:extLst>
  </p:cSld>
  <p:clrMapOvr>
    <a:masterClrMapping/>
  </p:clrMapOvr>
</p:sld>
</file>

<file path=ppt/theme/theme1.xml><?xml version="1.0" encoding="utf-8"?>
<a:theme xmlns:a="http://schemas.openxmlformats.org/drawingml/2006/main" name="Filmbrænding">
  <a:themeElements>
    <a:clrScheme name="Grø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e392e4f-0a53-4042-8d7a-4d3921120712}" enabled="0" method="" siteId="{8e392e4f-0a53-4042-8d7a-4d3921120712}" removed="1"/>
</clbl:labelList>
</file>

<file path=docProps/app.xml><?xml version="1.0" encoding="utf-8"?>
<Properties xmlns="http://schemas.openxmlformats.org/officeDocument/2006/extended-properties" xmlns:vt="http://schemas.openxmlformats.org/officeDocument/2006/docPropsVTypes">
  <Template/>
  <TotalTime>199</TotalTime>
  <Words>2338</Words>
  <Application>Microsoft Office PowerPoint</Application>
  <PresentationFormat>Widescreen</PresentationFormat>
  <Paragraphs>299</Paragraphs>
  <Slides>40</Slides>
  <Notes>40</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40</vt:i4>
      </vt:variant>
    </vt:vector>
  </HeadingPairs>
  <TitlesOfParts>
    <vt:vector size="46" baseType="lpstr">
      <vt:lpstr>Aptos</vt:lpstr>
      <vt:lpstr>Arial</vt:lpstr>
      <vt:lpstr>Calibri</vt:lpstr>
      <vt:lpstr>Inter</vt:lpstr>
      <vt:lpstr>Neue Haas Grotesk Text Pro</vt:lpstr>
      <vt:lpstr>Filmbrænding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Holmsland Klit Golfklub</dc:subject>
  <dc:creator>Finn Jacobsen</dc:creator>
  <cp:lastModifiedBy>Finn Jacobsen</cp:lastModifiedBy>
  <cp:revision>9</cp:revision>
  <dcterms:created xsi:type="dcterms:W3CDTF">2026-09-17T14:21:21Z</dcterms:created>
  <dcterms:modified xsi:type="dcterms:W3CDTF">2026-09-23T12:47:03Z</dcterms:modified>
</cp:coreProperties>
</file>