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57" r:id="rId4"/>
    <p:sldId id="264" r:id="rId5"/>
    <p:sldId id="274" r:id="rId6"/>
    <p:sldId id="266" r:id="rId7"/>
    <p:sldId id="259" r:id="rId8"/>
    <p:sldId id="275" r:id="rId9"/>
    <p:sldId id="268" r:id="rId10"/>
    <p:sldId id="270" r:id="rId11"/>
    <p:sldId id="269" r:id="rId12"/>
    <p:sldId id="271" r:id="rId13"/>
    <p:sldId id="272" r:id="rId14"/>
    <p:sldId id="273" r:id="rId15"/>
    <p:sldId id="262" r:id="rId16"/>
    <p:sldId id="265" r:id="rId17"/>
    <p:sldId id="267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028278-F2AE-40EA-BB3B-A056F868D207}" v="2" dt="2026-09-23T04:22:38.7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86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Terpager" userId="54015141-7ab3-4b29-a7cf-54091cf956c6" providerId="ADAL" clId="{E8608262-A8AF-4752-B614-275158CF28BD}"/>
    <pc:docChg chg="custSel addSld modSld sldOrd">
      <pc:chgData name="Thomas Terpager" userId="54015141-7ab3-4b29-a7cf-54091cf956c6" providerId="ADAL" clId="{E8608262-A8AF-4752-B614-275158CF28BD}" dt="2026-09-23T04:40:01.171" v="17"/>
      <pc:docMkLst>
        <pc:docMk/>
      </pc:docMkLst>
      <pc:sldChg chg="addSp">
        <pc:chgData name="Thomas Terpager" userId="54015141-7ab3-4b29-a7cf-54091cf956c6" providerId="ADAL" clId="{E8608262-A8AF-4752-B614-275158CF28BD}" dt="2026-09-17T08:43:23.723" v="2"/>
        <pc:sldMkLst>
          <pc:docMk/>
          <pc:sldMk cId="0" sldId="257"/>
        </pc:sldMkLst>
        <pc:picChg chg="add">
          <ac:chgData name="Thomas Terpager" userId="54015141-7ab3-4b29-a7cf-54091cf956c6" providerId="ADAL" clId="{E8608262-A8AF-4752-B614-275158CF28BD}" dt="2026-09-17T08:43:23.723" v="2"/>
          <ac:picMkLst>
            <pc:docMk/>
            <pc:sldMk cId="0" sldId="257"/>
            <ac:picMk id="8" creationId="{944B33D4-487C-E6B7-F22F-1B4B4A143725}"/>
          </ac:picMkLst>
        </pc:picChg>
      </pc:sldChg>
      <pc:sldChg chg="ord">
        <pc:chgData name="Thomas Terpager" userId="54015141-7ab3-4b29-a7cf-54091cf956c6" providerId="ADAL" clId="{E8608262-A8AF-4752-B614-275158CF28BD}" dt="2026-09-17T11:06:15.281" v="4"/>
        <pc:sldMkLst>
          <pc:docMk/>
          <pc:sldMk cId="0" sldId="259"/>
        </pc:sldMkLst>
      </pc:sldChg>
      <pc:sldChg chg="ord">
        <pc:chgData name="Thomas Terpager" userId="54015141-7ab3-4b29-a7cf-54091cf956c6" providerId="ADAL" clId="{E8608262-A8AF-4752-B614-275158CF28BD}" dt="2026-09-23T04:22:48.034" v="13"/>
        <pc:sldMkLst>
          <pc:docMk/>
          <pc:sldMk cId="0" sldId="265"/>
        </pc:sldMkLst>
      </pc:sldChg>
      <pc:sldChg chg="ord">
        <pc:chgData name="Thomas Terpager" userId="54015141-7ab3-4b29-a7cf-54091cf956c6" providerId="ADAL" clId="{E8608262-A8AF-4752-B614-275158CF28BD}" dt="2026-09-23T04:40:01.171" v="17"/>
        <pc:sldMkLst>
          <pc:docMk/>
          <pc:sldMk cId="0" sldId="267"/>
        </pc:sldMkLst>
      </pc:sldChg>
      <pc:sldChg chg="addSp mod">
        <pc:chgData name="Thomas Terpager" userId="54015141-7ab3-4b29-a7cf-54091cf956c6" providerId="ADAL" clId="{E8608262-A8AF-4752-B614-275158CF28BD}" dt="2026-09-23T04:25:01.160" v="14" actId="26606"/>
        <pc:sldMkLst>
          <pc:docMk/>
          <pc:sldMk cId="0" sldId="268"/>
        </pc:sldMkLst>
        <pc:picChg chg="add">
          <ac:chgData name="Thomas Terpager" userId="54015141-7ab3-4b29-a7cf-54091cf956c6" providerId="ADAL" clId="{E8608262-A8AF-4752-B614-275158CF28BD}" dt="2026-09-23T04:25:01.160" v="14" actId="26606"/>
          <ac:picMkLst>
            <pc:docMk/>
            <pc:sldMk cId="0" sldId="268"/>
            <ac:picMk id="30" creationId="{00000000-0000-0000-0000-000000000000}"/>
          </ac:picMkLst>
        </pc:picChg>
      </pc:sldChg>
      <pc:sldChg chg="ord">
        <pc:chgData name="Thomas Terpager" userId="54015141-7ab3-4b29-a7cf-54091cf956c6" providerId="ADAL" clId="{E8608262-A8AF-4752-B614-275158CF28BD}" dt="2026-09-17T11:39:32.270" v="5"/>
        <pc:sldMkLst>
          <pc:docMk/>
          <pc:sldMk cId="0" sldId="269"/>
        </pc:sldMkLst>
      </pc:sldChg>
      <pc:sldChg chg="modSp add ord modNotesTx">
        <pc:chgData name="Thomas Terpager" userId="54015141-7ab3-4b29-a7cf-54091cf956c6" providerId="ADAL" clId="{E8608262-A8AF-4752-B614-275158CF28BD}" dt="2026-09-23T04:22:38.783" v="11"/>
        <pc:sldMkLst>
          <pc:docMk/>
          <pc:sldMk cId="0" sldId="274"/>
        </pc:sldMkLst>
        <pc:spChg chg="mod">
          <ac:chgData name="Thomas Terpager" userId="54015141-7ab3-4b29-a7cf-54091cf956c6" providerId="ADAL" clId="{E8608262-A8AF-4752-B614-275158CF28BD}" dt="2026-09-23T04:22:38.783" v="11"/>
          <ac:spMkLst>
            <pc:docMk/>
            <pc:sldMk cId="0" sldId="274"/>
            <ac:spMk id="2" creationId="{00000000-0000-0000-0000-000000000000}"/>
          </ac:spMkLst>
        </pc:spChg>
      </pc:sldChg>
      <pc:sldChg chg="add">
        <pc:chgData name="Thomas Terpager" userId="54015141-7ab3-4b29-a7cf-54091cf956c6" providerId="ADAL" clId="{E8608262-A8AF-4752-B614-275158CF28BD}" dt="2026-09-23T04:39:15.699" v="15" actId="26606"/>
        <pc:sldMkLst>
          <pc:docMk/>
          <pc:sldMk cId="0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JKS har haft et godt samarbejde med Golfpromote i en årrække, bl.a. som sponsor for de danske turneringer på DP Word Tour. Det holder jo pause nu, og derfor opstod idéen om en afdeling på ECCO Touren i stedet for. JKS er i forvejen engageret i forskellige samarbejder, der støtter danske talenter – eksempelvis er JKS også sponsor for DM i </a:t>
            </a:r>
            <a:r>
              <a:rPr lang="da-DK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Skills</a:t>
            </a:r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der hvert år kårer de dygtigste nyuddannede indenfor en lang række faguddannelser.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JKS er landsdækkende med over 40 afdelinger, men har sin oprindelse i Hvide Sande og har i dag hovedkontor i Ringkøbing. Derfor var det vigtigt for os, at en aftale med ECCO Touren skulle være til gavn for lokalområdet – og da vi jo i Holmsland Klit Golf både har en rigtig udfordrende og spændende bane samt en velorganiseret klub med stor lokal opbakning båret af frivillighed, var det oplagt at turneringen skulle afvikles her.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er glade for og stolte over, at vi med en fælles indsat lykkedes at komme i mål med en aftale, og vi glæder os rigtigt meget til samarbejdet omkring JKS Open 2027.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4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">
    <p:bg>
      <p:bgPr>
        <a:solidFill>
          <a:srgbClr val="13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331720"/>
            <a:ext cx="603504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4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78638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13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1143000"/>
            <a:ext cx="74980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LIT">
    <p:bg>
      <p:bgPr>
        <a:solidFill>
          <a:srgbClr val="F4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48640"/>
            <a:ext cx="4206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82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versigtsbillede af Holmsland Klit Golfklubs bane"/>
          <p:cNvPicPr>
            <a:picLocks noChangeAspect="1"/>
          </p:cNvPicPr>
          <p:nvPr/>
        </p:nvPicPr>
        <p:blipFill>
          <a:blip r:embed="rId3"/>
          <a:srcRect t="5469" b="546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ørk flade bag titelteks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394960" cy="5143500"/>
          </a:xfrm>
          <a:prstGeom prst="rect">
            <a:avLst/>
          </a:prstGeom>
          <a:solidFill>
            <a:srgbClr val="13293D">
              <a:alpha val="82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1"/>
          <p:cNvSpPr/>
          <p:nvPr/>
        </p:nvSpPr>
        <p:spPr>
          <a:xfrm>
            <a:off x="640080" y="10058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3E9BC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MEDLEMSMØDE 2026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00200"/>
            <a:ext cx="60350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ECCO Tour</a:t>
            </a:r>
            <a:endParaRPr lang="en-US" sz="3200"/>
          </a:p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Holmsland Klit Golfklub – Søndervig</a:t>
            </a:r>
            <a:endParaRPr lang="en-US" sz="3200"/>
          </a:p>
        </p:txBody>
      </p:sp>
      <p:sp>
        <p:nvSpPr>
          <p:cNvPr id="6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794760"/>
            <a:ext cx="1005840" cy="50292"/>
          </a:xfrm>
          <a:prstGeom prst="rect">
            <a:avLst/>
          </a:prstGeom>
          <a:solidFill>
            <a:srgbClr val="3E9BC4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7" name="Text 4"/>
          <p:cNvSpPr/>
          <p:nvPr/>
        </p:nvSpPr>
        <p:spPr>
          <a:xfrm>
            <a:off x="640080" y="40233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6EEF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23</a:t>
            </a:r>
            <a:r>
              <a:rPr lang="en-US" sz="1500">
                <a:solidFill>
                  <a:srgbClr val="E6EEF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. </a:t>
            </a:r>
            <a:r>
              <a:rPr lang="en-US" sz="1500" err="1">
                <a:solidFill>
                  <a:srgbClr val="E6EEF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september</a:t>
            </a:r>
            <a:r>
              <a:rPr lang="en-US" sz="1500" dirty="0">
                <a:solidFill>
                  <a:srgbClr val="E6EEF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2026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78638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32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ECCO TOUR 2027</a:t>
            </a:r>
            <a:endParaRPr lang="da-DK" sz="320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69080" y="123444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4" name="Statement"/>
          <p:cNvSpPr txBox="1"/>
          <p:nvPr/>
        </p:nvSpPr>
        <p:spPr>
          <a:xfrm>
            <a:off x="914400" y="1554480"/>
            <a:ext cx="7315200" cy="8229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/>
            <a:r>
              <a:rPr lang="da-DK" sz="1800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Et historisk øjeblik for Holmsland Klit Golfklub – Søndervig og Ringkøbing-Skjern Kommune</a:t>
            </a:r>
            <a:endParaRPr lang="da-DK" sz="1800"/>
          </a:p>
        </p:txBody>
      </p:sp>
      <p:pic>
        <p:nvPicPr>
          <p:cNvPr id="5" name="Logoer" descr="Officielle logoer for JKS Open 2027 med eventets tre nøglepart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651760"/>
            <a:ext cx="68580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4864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Hvad er ECCO Tour?</a:t>
            </a:r>
            <a:endParaRPr lang="en-US" sz="3000" dirty="0"/>
          </a:p>
        </p:txBody>
      </p:sp>
      <p:sp>
        <p:nvSpPr>
          <p:cNvPr id="4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463040"/>
            <a:ext cx="1005840" cy="50292"/>
          </a:xfrm>
          <a:prstGeom prst="rect">
            <a:avLst/>
          </a:prstGeom>
          <a:solidFill>
            <a:srgbClr val="3E9BC4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Text 2"/>
          <p:cNvSpPr/>
          <p:nvPr/>
        </p:nvSpPr>
        <p:spPr>
          <a:xfrm>
            <a:off x="640080" y="1691640"/>
            <a:ext cx="4114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spcAft>
                <a:spcPts val="1000"/>
              </a:spcAft>
              <a:buNone/>
            </a:pPr>
            <a:r>
              <a:rPr lang="da-DK" sz="16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Springbrættet til international professionel golf</a:t>
            </a:r>
            <a:endParaRPr lang="da-DK" sz="1600"/>
          </a:p>
          <a:p>
            <a:pPr algn="l">
              <a:spcAft>
                <a:spcPts val="800"/>
              </a:spcAft>
              <a:buNone/>
            </a:pPr>
            <a:r>
              <a:rPr lang="da-DK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ECCO Tour har i mere end 20 år været en central udviklingsplatform for professionelle golfspillere i Danmark og Norden. Touren er en del af Nordic Golf League, hvor professionelle spillere og eliteamatører konkurrerer på tværs af de nordiske tours.</a:t>
            </a:r>
            <a:endParaRPr lang="da-DK" sz="1200"/>
          </a:p>
          <a:p>
            <a:pPr algn="l">
              <a:spcAft>
                <a:spcPts val="0"/>
              </a:spcAft>
              <a:buNone/>
            </a:pPr>
            <a:r>
              <a:rPr lang="da-DK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ECCO Tour har været en del af udviklingen for en række af Danmarks senere internationale profiler – blandt andre Nicolai Højgaard, Rasmus Højgaard, Thorbjørn Olesen, Jeff Winther og Niklas Nørgaard.</a:t>
            </a:r>
            <a:endParaRPr lang="da-DK" sz="1200"/>
          </a:p>
        </p:txBody>
      </p:sp>
      <p:pic>
        <p:nvPicPr>
          <p:cNvPr id="8" name="Billede 7" descr="Made in Esbjerg Challenge - Presented by FREJA &amp; Total: Day Two">
            <a:extLst>
              <a:ext uri="{FF2B5EF4-FFF2-40B4-BE49-F238E27FC236}">
                <a16:creationId xmlns:a16="http://schemas.microsoft.com/office/drawing/2014/main" id="{944B33D4-487C-E6B7-F22F-1B4B4A1437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296" r="31296"/>
          <a:stretch>
            <a:fillRect/>
          </a:stretch>
        </p:blipFill>
        <p:spPr>
          <a:xfrm>
            <a:off x="6233887" y="0"/>
            <a:ext cx="2887054" cy="51325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"/>
          <p:cNvSpPr txBox="1"/>
          <p:nvPr/>
        </p:nvSpPr>
        <p:spPr>
          <a:xfrm>
            <a:off x="640080" y="411480"/>
            <a:ext cx="78638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/>
          <a:lstStyle/>
          <a:p>
            <a:pPr algn="ctr">
              <a:buNone/>
            </a:pPr>
            <a:r>
              <a:rPr lang="da-DK" sz="32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Vejen mod toppen</a:t>
            </a:r>
            <a:endParaRPr lang="da-DK" sz="3200"/>
          </a:p>
        </p:txBody>
      </p:sp>
      <p:sp>
        <p:nvSpPr>
          <p:cNvPr id="12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69080" y="123444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3" name="Trin 1"/>
          <p:cNvSpPr/>
          <p:nvPr/>
        </p:nvSpPr>
        <p:spPr>
          <a:xfrm>
            <a:off x="640080" y="1600200"/>
            <a:ext cx="1800000" cy="822960"/>
          </a:xfrm>
          <a:prstGeom prst="rect">
            <a:avLst/>
          </a:prstGeom>
          <a:solidFill>
            <a:srgbClr val="1C5D82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da-DK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ECCO Tour /</a:t>
            </a:r>
          </a:p>
          <a:p>
            <a:pPr algn="ctr">
              <a:buNone/>
            </a:pPr>
            <a:r>
              <a:rPr lang="da-DK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Nordic Golf League</a:t>
            </a:r>
          </a:p>
        </p:txBody>
      </p:sp>
      <p:sp>
        <p:nvSpPr>
          <p:cNvPr id="14" name="P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59280" y="1920240"/>
            <a:ext cx="182880" cy="182880"/>
          </a:xfrm>
          <a:prstGeom prst="rightArrow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5" name="Trin 2"/>
          <p:cNvSpPr/>
          <p:nvPr/>
        </p:nvSpPr>
        <p:spPr>
          <a:xfrm>
            <a:off x="2661360" y="1600200"/>
            <a:ext cx="180000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da-DK" sz="12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HotelPlanner Tour</a:t>
            </a:r>
          </a:p>
        </p:txBody>
      </p:sp>
      <p:sp>
        <p:nvSpPr>
          <p:cNvPr id="16" name="P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0560" y="1920240"/>
            <a:ext cx="182880" cy="182880"/>
          </a:xfrm>
          <a:prstGeom prst="rightArrow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7" name="Trin 3"/>
          <p:cNvSpPr/>
          <p:nvPr/>
        </p:nvSpPr>
        <p:spPr>
          <a:xfrm>
            <a:off x="4682640" y="1600200"/>
            <a:ext cx="180000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da-DK" sz="12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DP World Tour</a:t>
            </a:r>
          </a:p>
        </p:txBody>
      </p:sp>
      <p:sp>
        <p:nvSpPr>
          <p:cNvPr id="18" name="Pi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01840" y="1920240"/>
            <a:ext cx="182880" cy="182880"/>
          </a:xfrm>
          <a:prstGeom prst="rightArrow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9" name="Trin 4"/>
          <p:cNvSpPr/>
          <p:nvPr/>
        </p:nvSpPr>
        <p:spPr>
          <a:xfrm>
            <a:off x="6703920" y="1600200"/>
            <a:ext cx="1800000" cy="822960"/>
          </a:xfrm>
          <a:prstGeom prst="rect">
            <a:avLst/>
          </a:prstGeom>
          <a:solidFill>
            <a:srgbClr val="13293D"/>
          </a:solidFill>
          <a:ln>
            <a:noFill/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da-DK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Den internationale</a:t>
            </a:r>
          </a:p>
          <a:p>
            <a:pPr algn="ctr">
              <a:buNone/>
            </a:pPr>
            <a:r>
              <a:rPr lang="da-DK" sz="12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golfelite</a:t>
            </a:r>
          </a:p>
        </p:txBody>
      </p:sp>
      <p:sp>
        <p:nvSpPr>
          <p:cNvPr id="20" name="Note"/>
          <p:cNvSpPr txBox="1"/>
          <p:nvPr/>
        </p:nvSpPr>
        <p:spPr>
          <a:xfrm>
            <a:off x="640080" y="2606040"/>
            <a:ext cx="7863840" cy="64008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/>
          <a:lstStyle/>
          <a:p>
            <a:pPr algn="ctr">
              <a:buNone/>
            </a:pPr>
            <a:r>
              <a:rPr lang="da-DK" sz="1200">
                <a:solidFill>
                  <a:srgbClr val="5B6B7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Ved afslutningen af 2026-sæsonen får de fem bedste spillere på Nordic Golf Leagues Road to Europe-rangliste kategori til HotelPlanner Tour – det næste niveau på vejen mod DP World Tour.</a:t>
            </a:r>
            <a:endParaRPr lang="da-DK" sz="1200"/>
          </a:p>
        </p:txBody>
      </p:sp>
      <p:sp>
        <p:nvSpPr>
          <p:cNvPr id="21" name="Budskab"/>
          <p:cNvSpPr txBox="1"/>
          <p:nvPr/>
        </p:nvSpPr>
        <p:spPr>
          <a:xfrm>
            <a:off x="640080" y="3474720"/>
            <a:ext cx="7863840" cy="1188720"/>
          </a:xfrm>
          <a:prstGeom prst="rect">
            <a:avLst/>
          </a:prstGeom>
          <a:solidFill>
            <a:srgbClr val="1C5D82"/>
          </a:solidFill>
          <a:ln>
            <a:noFill/>
          </a:ln>
        </p:spPr>
        <p:txBody>
          <a:bodyPr wrap="square" lIns="91440" tIns="45720" rIns="91440" bIns="45720" rtlCol="0" anchor="ctr"/>
          <a:lstStyle/>
          <a:p>
            <a:pPr algn="ctr">
              <a:buNone/>
            </a:pPr>
            <a:r>
              <a:rPr lang="da-DK" sz="16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uge 19, 2027 afholder vi ikke bare endnu en golfturnering. Vi bliver værtsklub for en professionel turnering, hvor nogle af morgendagens internationale profiler konkurrerer om at tage næste skridt i deres karriere.</a:t>
            </a:r>
            <a:endParaRPr lang="da-DK"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40080" y="548640"/>
            <a:ext cx="411480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2400" b="1" dirty="0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Derfor valgte JKS og ECCO Tour os</a:t>
            </a:r>
            <a:endParaRPr lang="da-DK" sz="24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4" name="Punkter"/>
          <p:cNvSpPr txBox="1"/>
          <p:nvPr/>
        </p:nvSpPr>
        <p:spPr>
          <a:xfrm>
            <a:off x="640080" y="1965960"/>
            <a:ext cx="3886200" cy="2560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Etableret golfsponsor</a:t>
            </a:r>
            <a:endParaRPr lang="da-DK" sz="140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Landsdækkende virksomhed med lokalt udspring</a:t>
            </a:r>
            <a:endParaRPr lang="da-DK" sz="140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Godt kendskab til Holmsland Klit Golf</a:t>
            </a:r>
            <a:endParaRPr lang="da-DK" sz="140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Tradition for talentudvikling</a:t>
            </a:r>
            <a:endParaRPr lang="da-DK" sz="1400"/>
          </a:p>
        </p:txBody>
      </p:sp>
      <p:pic>
        <p:nvPicPr>
          <p:cNvPr id="5" name="Billede 1" descr="Golfbane og turneringsmilj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600200"/>
            <a:ext cx="4343400" cy="2021500"/>
          </a:xfrm>
          <a:prstGeom prst="rect">
            <a:avLst/>
          </a:prstGeom>
        </p:spPr>
      </p:pic>
      <p:pic>
        <p:nvPicPr>
          <p:cNvPr id="6" name="Billede 2" descr="Spillere på ban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749040"/>
            <a:ext cx="1719000" cy="1150000"/>
          </a:xfrm>
          <a:prstGeom prst="rect">
            <a:avLst/>
          </a:prstGeom>
        </p:spPr>
      </p:pic>
      <p:pic>
        <p:nvPicPr>
          <p:cNvPr id="7" name="JKS logo" descr="JKS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0000" y="3901000"/>
            <a:ext cx="1828800" cy="8286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40080" y="548640"/>
            <a:ext cx="411480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28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Hvad betyder det for klubben?</a:t>
            </a:r>
            <a:endParaRPr lang="da-DK" sz="280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" name="Kortkan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74520"/>
            <a:ext cx="64008" cy="6858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2" name="Kort 1"/>
          <p:cNvSpPr txBox="1"/>
          <p:nvPr/>
        </p:nvSpPr>
        <p:spPr>
          <a:xfrm>
            <a:off x="822960" y="1874520"/>
            <a:ext cx="356616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500" b="1">
                <a:solidFill>
                  <a:srgbClr val="1C5D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Spillere &amp; officials</a:t>
            </a:r>
          </a:p>
          <a:p>
            <a:pPr>
              <a:buNone/>
            </a:pPr>
            <a:r>
              <a:rPr lang="da-DK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Professionelle spillere, dommere og tourorganisation</a:t>
            </a:r>
            <a:endParaRPr lang="da-DK" sz="1200"/>
          </a:p>
        </p:txBody>
      </p:sp>
      <p:sp>
        <p:nvSpPr>
          <p:cNvPr id="13" name="Kortkan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651760"/>
            <a:ext cx="64008" cy="6858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4" name="Kort 2"/>
          <p:cNvSpPr txBox="1"/>
          <p:nvPr/>
        </p:nvSpPr>
        <p:spPr>
          <a:xfrm>
            <a:off x="822960" y="2651760"/>
            <a:ext cx="356616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500" b="1">
                <a:solidFill>
                  <a:srgbClr val="1C5D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Medieeksponering</a:t>
            </a:r>
          </a:p>
          <a:p>
            <a:pPr>
              <a:buNone/>
            </a:pPr>
            <a:r>
              <a:rPr lang="da-DK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Synlighed for klub, Søndervig og Vestjylland</a:t>
            </a:r>
            <a:endParaRPr lang="da-DK" sz="1200"/>
          </a:p>
        </p:txBody>
      </p:sp>
      <p:sp>
        <p:nvSpPr>
          <p:cNvPr id="15" name="Kortkan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429000"/>
            <a:ext cx="64008" cy="6858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6" name="Kort 3"/>
          <p:cNvSpPr txBox="1"/>
          <p:nvPr/>
        </p:nvSpPr>
        <p:spPr>
          <a:xfrm>
            <a:off x="822960" y="3429000"/>
            <a:ext cx="356616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500" b="1">
                <a:solidFill>
                  <a:srgbClr val="1C5D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Erhvervsliv</a:t>
            </a:r>
          </a:p>
          <a:p>
            <a:pPr>
              <a:buNone/>
            </a:pPr>
            <a:r>
              <a:rPr lang="da-DK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Nye sponsor- og netværksmuligheder</a:t>
            </a:r>
            <a:endParaRPr lang="da-DK" sz="1200"/>
          </a:p>
        </p:txBody>
      </p:sp>
      <p:sp>
        <p:nvSpPr>
          <p:cNvPr id="17" name="Kortkan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206240"/>
            <a:ext cx="64008" cy="6858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8" name="Kort 4"/>
          <p:cNvSpPr txBox="1"/>
          <p:nvPr/>
        </p:nvSpPr>
        <p:spPr>
          <a:xfrm>
            <a:off x="822960" y="4206240"/>
            <a:ext cx="356616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500" b="1">
                <a:solidFill>
                  <a:srgbClr val="1C5D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Fællesskab</a:t>
            </a:r>
          </a:p>
          <a:p>
            <a:pPr>
              <a:buNone/>
            </a:pPr>
            <a:r>
              <a:rPr lang="da-DK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 klubopgave for medlemmer og frivillige</a:t>
            </a:r>
            <a:endParaRPr lang="da-DK" sz="1200"/>
          </a:p>
        </p:txBody>
      </p:sp>
      <p:pic>
        <p:nvPicPr>
          <p:cNvPr id="30" name="Billede" descr="Klubrepræsentanter på besøg til ECCO Tour-turnering i Esbjer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600200"/>
            <a:ext cx="4343400" cy="3257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Ugens program</a:t>
            </a:r>
            <a:endParaRPr lang="en-US" sz="30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207008"/>
            <a:ext cx="1005840" cy="50292"/>
          </a:xfrm>
          <a:prstGeom prst="rect">
            <a:avLst/>
          </a:prstGeom>
          <a:solidFill>
            <a:srgbClr val="3E9BC4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Række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72768"/>
            <a:ext cx="50749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5" name="Rækkemarkeri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572768"/>
            <a:ext cx="54864" cy="493776"/>
          </a:xfrm>
          <a:prstGeom prst="rect">
            <a:avLst/>
          </a:prstGeom>
          <a:solidFill>
            <a:srgbClr val="1C5D8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6" name="Text 4"/>
          <p:cNvSpPr/>
          <p:nvPr/>
        </p:nvSpPr>
        <p:spPr>
          <a:xfrm>
            <a:off x="868680" y="1572768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</a:t>
            </a:r>
            <a:r>
              <a:rPr lang="en-US" sz="1200" b="1" dirty="0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10. maj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468880" y="1572768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Pro-am – sponsorer </a:t>
            </a:r>
            <a:r>
              <a:rPr lang="en-US" sz="1200" dirty="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og </a:t>
            </a:r>
            <a:r>
              <a:rPr lang="en-US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gæster på banen</a:t>
            </a:r>
            <a:endParaRPr lang="en-US" sz="1200" dirty="0"/>
          </a:p>
        </p:txBody>
      </p:sp>
      <p:sp>
        <p:nvSpPr>
          <p:cNvPr id="8" name="Række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148840"/>
            <a:ext cx="5074920" cy="493776"/>
          </a:xfrm>
          <a:prstGeom prst="rect">
            <a:avLst/>
          </a:prstGeom>
          <a:solidFill>
            <a:srgbClr val="EDE4D5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9" name="Rækkemarkeri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148840"/>
            <a:ext cx="54864" cy="493776"/>
          </a:xfrm>
          <a:prstGeom prst="rect">
            <a:avLst/>
          </a:prstGeom>
          <a:solidFill>
            <a:srgbClr val="1C5D8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8"/>
          <p:cNvSpPr/>
          <p:nvPr/>
        </p:nvSpPr>
        <p:spPr>
          <a:xfrm>
            <a:off x="868680" y="2148840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Tir</a:t>
            </a:r>
            <a:r>
              <a:rPr lang="en-US" sz="1200" b="1" dirty="0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11. maj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468880" y="2148840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Pro-am – klubbens 8 hold spiller formiddag</a:t>
            </a:r>
            <a:endParaRPr lang="en-US" sz="1200" dirty="0"/>
          </a:p>
        </p:txBody>
      </p:sp>
      <p:sp>
        <p:nvSpPr>
          <p:cNvPr id="12" name="Række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724912"/>
            <a:ext cx="50749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Rækkemarkeri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724912"/>
            <a:ext cx="54864" cy="493776"/>
          </a:xfrm>
          <a:prstGeom prst="rect">
            <a:avLst/>
          </a:prstGeom>
          <a:solidFill>
            <a:srgbClr val="1C5D8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4" name="Text 12"/>
          <p:cNvSpPr/>
          <p:nvPr/>
        </p:nvSpPr>
        <p:spPr>
          <a:xfrm>
            <a:off x="868680" y="2724912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Ons</a:t>
            </a:r>
            <a:r>
              <a:rPr lang="en-US" sz="1200" b="1" dirty="0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12. maj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468880" y="2724912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Runde 1: ca. 140 spillere – 18 huller</a:t>
            </a:r>
            <a:endParaRPr lang="en-US" sz="1200" dirty="0"/>
          </a:p>
        </p:txBody>
      </p:sp>
      <p:sp>
        <p:nvSpPr>
          <p:cNvPr id="16" name="Række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300984"/>
            <a:ext cx="5074920" cy="493776"/>
          </a:xfrm>
          <a:prstGeom prst="rect">
            <a:avLst/>
          </a:prstGeom>
          <a:solidFill>
            <a:srgbClr val="EDE4D5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7" name="Rækkemarkeri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300984"/>
            <a:ext cx="54864" cy="493776"/>
          </a:xfrm>
          <a:prstGeom prst="rect">
            <a:avLst/>
          </a:prstGeom>
          <a:solidFill>
            <a:srgbClr val="1C5D8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8" name="Text 16"/>
          <p:cNvSpPr/>
          <p:nvPr/>
        </p:nvSpPr>
        <p:spPr>
          <a:xfrm>
            <a:off x="868680" y="3300984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Tor</a:t>
            </a:r>
            <a:r>
              <a:rPr lang="en-US" sz="1200" b="1" dirty="0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13. maj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468880" y="3300984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Runde 2: 18 huller – cut efter 36 huller</a:t>
            </a:r>
            <a:endParaRPr lang="en-US" sz="1200" dirty="0"/>
          </a:p>
        </p:txBody>
      </p:sp>
      <p:sp>
        <p:nvSpPr>
          <p:cNvPr id="20" name="Rækkebaggr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877056"/>
            <a:ext cx="50749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1" name="Rækkemarkerin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877056"/>
            <a:ext cx="54864" cy="493776"/>
          </a:xfrm>
          <a:prstGeom prst="rect">
            <a:avLst/>
          </a:prstGeom>
          <a:solidFill>
            <a:srgbClr val="1C5D8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2" name="Text 20"/>
          <p:cNvSpPr/>
          <p:nvPr/>
        </p:nvSpPr>
        <p:spPr>
          <a:xfrm>
            <a:off x="868680" y="3877056"/>
            <a:ext cx="1600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Fre</a:t>
            </a:r>
            <a:r>
              <a:rPr lang="en-US" sz="1200" b="1" dirty="0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14. maj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468880" y="3877056"/>
            <a:ext cx="3154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Finalerunde: de bedste 45 + delte 45.-pladser</a:t>
            </a:r>
            <a:endParaRPr lang="en-US" sz="1200" dirty="0"/>
          </a:p>
        </p:txBody>
      </p:sp>
      <p:pic>
        <p:nvPicPr>
          <p:cNvPr id="24" name="Image 0" descr="Publikum følger spillet langs banen"/>
          <p:cNvPicPr>
            <a:picLocks noChangeAspect="1"/>
          </p:cNvPicPr>
          <p:nvPr/>
        </p:nvPicPr>
        <p:blipFill>
          <a:blip r:embed="rId3"/>
          <a:srcRect l="21609" r="21609"/>
          <a:stretch/>
        </p:blipFill>
        <p:spPr>
          <a:xfrm>
            <a:off x="6035040" y="1572768"/>
            <a:ext cx="2468880" cy="28986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"/>
          <p:cNvSpPr/>
          <p:nvPr/>
        </p:nvSpPr>
        <p:spPr>
          <a:xfrm>
            <a:off x="640080" y="411480"/>
            <a:ext cx="786384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32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Projektorganisation – ansvarlige</a:t>
            </a:r>
          </a:p>
        </p:txBody>
      </p:sp>
      <p:sp>
        <p:nvSpPr>
          <p:cNvPr id="11" name="Accent rule"/>
          <p:cNvSpPr/>
          <p:nvPr/>
        </p:nvSpPr>
        <p:spPr>
          <a:xfrm>
            <a:off x="4069080" y="123444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 wrap="square" lIns="45720" tIns="45720" rIns="45720" bIns="45720" anchor="ctr"/>
          <a:lstStyle/>
          <a:p>
            <a:endParaRPr lang="da-DK"/>
          </a:p>
        </p:txBody>
      </p:sp>
      <p:sp>
        <p:nvSpPr>
          <p:cNvPr id="12" name="Projektledelse"/>
          <p:cNvSpPr/>
          <p:nvPr/>
        </p:nvSpPr>
        <p:spPr>
          <a:xfrm>
            <a:off x="2971800" y="1463040"/>
            <a:ext cx="3200400" cy="548640"/>
          </a:xfrm>
          <a:prstGeom prst="rect">
            <a:avLst/>
          </a:prstGeom>
          <a:solidFill>
            <a:srgbClr val="1C5D82"/>
          </a:solidFill>
          <a:ln>
            <a:noFill/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100" b="1">
                <a:solidFill>
                  <a:srgbClr val="A8D3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PROJEKTLEDELSE</a:t>
            </a:r>
          </a:p>
          <a:p>
            <a:pPr algn="ctr">
              <a:buNone/>
            </a:pPr>
            <a:r>
              <a:rPr lang="da-DK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Thomas H. M. Terpager</a:t>
            </a:r>
          </a:p>
        </p:txBody>
      </p:sp>
      <p:sp>
        <p:nvSpPr>
          <p:cNvPr id="13" name="Forbindelse"/>
          <p:cNvSpPr/>
          <p:nvPr/>
        </p:nvSpPr>
        <p:spPr>
          <a:xfrm>
            <a:off x="4565650" y="2011680"/>
            <a:ext cx="12700" cy="914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 wrap="square" lIns="45720" tIns="45720" rIns="45720" bIns="45720" anchor="ctr"/>
          <a:lstStyle/>
          <a:p>
            <a:endParaRPr lang="da-DK"/>
          </a:p>
        </p:txBody>
      </p:sp>
      <p:sp>
        <p:nvSpPr>
          <p:cNvPr id="14" name="Udvalg 00"/>
          <p:cNvSpPr/>
          <p:nvPr/>
        </p:nvSpPr>
        <p:spPr>
          <a:xfrm>
            <a:off x="640080" y="210312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Bane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Steven Knudsen &amp; Nicolai A. Sørensen</a:t>
            </a:r>
          </a:p>
        </p:txBody>
      </p:sp>
      <p:sp>
        <p:nvSpPr>
          <p:cNvPr id="15" name="Udvalg 01"/>
          <p:cNvSpPr/>
          <p:nvPr/>
        </p:nvSpPr>
        <p:spPr>
          <a:xfrm>
            <a:off x="3383280" y="210312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Frivillige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Kristen Trankjær &amp; Birgit Pape</a:t>
            </a:r>
          </a:p>
        </p:txBody>
      </p:sp>
      <p:sp>
        <p:nvSpPr>
          <p:cNvPr id="16" name="Udvalg 02"/>
          <p:cNvSpPr/>
          <p:nvPr/>
        </p:nvSpPr>
        <p:spPr>
          <a:xfrm>
            <a:off x="6126480" y="210312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Turnering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Freddy Sunesen + 1 person</a:t>
            </a:r>
          </a:p>
        </p:txBody>
      </p:sp>
      <p:sp>
        <p:nvSpPr>
          <p:cNvPr id="17" name="Udvalg 10"/>
          <p:cNvSpPr/>
          <p:nvPr/>
        </p:nvSpPr>
        <p:spPr>
          <a:xfrm>
            <a:off x="640080" y="297180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Pro-Am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 Clausen + 1 person</a:t>
            </a:r>
          </a:p>
        </p:txBody>
      </p:sp>
      <p:sp>
        <p:nvSpPr>
          <p:cNvPr id="18" name="Udvalg 11"/>
          <p:cNvSpPr/>
          <p:nvPr/>
        </p:nvSpPr>
        <p:spPr>
          <a:xfrm>
            <a:off x="3383280" y="297180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Klubhus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Finn Jacobsen + 1 person</a:t>
            </a:r>
          </a:p>
        </p:txBody>
      </p:sp>
      <p:sp>
        <p:nvSpPr>
          <p:cNvPr id="19" name="Udvalg 12"/>
          <p:cNvSpPr/>
          <p:nvPr/>
        </p:nvSpPr>
        <p:spPr>
          <a:xfrm>
            <a:off x="6126480" y="297180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Kirsten Leth + 1 person</a:t>
            </a:r>
          </a:p>
        </p:txBody>
      </p:sp>
      <p:sp>
        <p:nvSpPr>
          <p:cNvPr id="20" name="Udvalg 20"/>
          <p:cNvSpPr/>
          <p:nvPr/>
        </p:nvSpPr>
        <p:spPr>
          <a:xfrm>
            <a:off x="640080" y="384048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Logistik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Steven Knudsen &amp; Emil Hansen</a:t>
            </a:r>
          </a:p>
        </p:txBody>
      </p:sp>
      <p:sp>
        <p:nvSpPr>
          <p:cNvPr id="21" name="Udvalg 21"/>
          <p:cNvSpPr/>
          <p:nvPr/>
        </p:nvSpPr>
        <p:spPr>
          <a:xfrm>
            <a:off x="3383280" y="384048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Økonomi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Finn Jacobsen + 1 person</a:t>
            </a:r>
          </a:p>
        </p:txBody>
      </p:sp>
      <p:sp>
        <p:nvSpPr>
          <p:cNvPr id="22" name="Udvalg 22"/>
          <p:cNvSpPr/>
          <p:nvPr/>
        </p:nvSpPr>
        <p:spPr>
          <a:xfrm>
            <a:off x="6126480" y="3840480"/>
            <a:ext cx="256032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Sponsorer</a:t>
            </a:r>
          </a:p>
          <a:p>
            <a:pPr algn="ctr">
              <a:buNone/>
            </a:pPr>
            <a:r>
              <a:rPr lang="da-DK" sz="1000">
                <a:solidFill>
                  <a:srgbClr val="3F5A6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 Clausen + 1 person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"/>
          <p:cNvSpPr/>
          <p:nvPr/>
        </p:nvSpPr>
        <p:spPr>
          <a:xfrm>
            <a:off x="640080" y="411480"/>
            <a:ext cx="786384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/>
          <a:lstStyle/>
          <a:p>
            <a:pPr algn="ctr">
              <a:buNone/>
            </a:pPr>
            <a:r>
              <a:rPr lang="da-DK" sz="32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Tidsplan</a:t>
            </a:r>
          </a:p>
        </p:txBody>
      </p:sp>
      <p:sp>
        <p:nvSpPr>
          <p:cNvPr id="11" name="Accent rule"/>
          <p:cNvSpPr/>
          <p:nvPr/>
        </p:nvSpPr>
        <p:spPr>
          <a:xfrm>
            <a:off x="4069080" y="123444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 wrap="square" lIns="45720" tIns="18288" rIns="45720" bIns="18288" anchor="ctr"/>
          <a:lstStyle/>
          <a:p>
            <a:endParaRPr lang="da-DK"/>
          </a:p>
        </p:txBody>
      </p:sp>
      <p:sp>
        <p:nvSpPr>
          <p:cNvPr id="12" name="Tidslinje"/>
          <p:cNvSpPr/>
          <p:nvPr/>
        </p:nvSpPr>
        <p:spPr>
          <a:xfrm>
            <a:off x="1371600" y="2606040"/>
            <a:ext cx="6400800" cy="2743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 wrap="square" lIns="45720" tIns="18288" rIns="45720" bIns="18288" anchor="ctr"/>
          <a:lstStyle/>
          <a:p>
            <a:endParaRPr lang="da-DK"/>
          </a:p>
        </p:txBody>
      </p:sp>
      <p:sp>
        <p:nvSpPr>
          <p:cNvPr id="13" name="Dato 0"/>
          <p:cNvSpPr/>
          <p:nvPr/>
        </p:nvSpPr>
        <p:spPr>
          <a:xfrm>
            <a:off x="365760" y="1828800"/>
            <a:ext cx="201168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b"/>
          <a:lstStyle/>
          <a:p>
            <a:pPr algn="ctr">
              <a:buNone/>
            </a:pPr>
            <a:r>
              <a:rPr lang="da-DK" sz="13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17. september 2026</a:t>
            </a:r>
          </a:p>
        </p:txBody>
      </p:sp>
      <p:sp>
        <p:nvSpPr>
          <p:cNvPr id="14" name="Punkt 0"/>
          <p:cNvSpPr/>
          <p:nvPr/>
        </p:nvSpPr>
        <p:spPr>
          <a:xfrm>
            <a:off x="1257300" y="2505456"/>
            <a:ext cx="228600" cy="2286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5D82"/>
            </a:solidFill>
          </a:ln>
        </p:spPr>
        <p:txBody>
          <a:bodyPr wrap="square" lIns="45720" tIns="18288" rIns="45720" bIns="18288" anchor="ctr"/>
          <a:lstStyle/>
          <a:p>
            <a:endParaRPr lang="da-DK"/>
          </a:p>
        </p:txBody>
      </p:sp>
      <p:sp>
        <p:nvSpPr>
          <p:cNvPr id="15" name="Tekst 0"/>
          <p:cNvSpPr/>
          <p:nvPr/>
        </p:nvSpPr>
        <p:spPr>
          <a:xfrm>
            <a:off x="365760" y="292608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/>
          <a:lstStyle/>
          <a:p>
            <a:pPr algn="ctr">
              <a:buNone/>
            </a:pPr>
            <a:r>
              <a:rPr lang="da-DK" sz="15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Kickoff</a:t>
            </a:r>
          </a:p>
        </p:txBody>
      </p:sp>
      <p:sp>
        <p:nvSpPr>
          <p:cNvPr id="16" name="Dato 1"/>
          <p:cNvSpPr/>
          <p:nvPr/>
        </p:nvSpPr>
        <p:spPr>
          <a:xfrm>
            <a:off x="2499360" y="1828800"/>
            <a:ext cx="201168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b"/>
          <a:lstStyle/>
          <a:p>
            <a:pPr algn="ctr">
              <a:buNone/>
            </a:pPr>
            <a:r>
              <a:rPr lang="da-DK" sz="13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22. oktober 2026</a:t>
            </a:r>
          </a:p>
        </p:txBody>
      </p:sp>
      <p:sp>
        <p:nvSpPr>
          <p:cNvPr id="17" name="Punkt 1"/>
          <p:cNvSpPr/>
          <p:nvPr/>
        </p:nvSpPr>
        <p:spPr>
          <a:xfrm>
            <a:off x="3390900" y="2505456"/>
            <a:ext cx="228600" cy="2286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5D82"/>
            </a:solidFill>
          </a:ln>
        </p:spPr>
        <p:txBody>
          <a:bodyPr wrap="square" lIns="45720" tIns="18288" rIns="45720" bIns="18288" anchor="ctr"/>
          <a:lstStyle/>
          <a:p>
            <a:endParaRPr lang="da-DK"/>
          </a:p>
        </p:txBody>
      </p:sp>
      <p:sp>
        <p:nvSpPr>
          <p:cNvPr id="18" name="Tekst 1"/>
          <p:cNvSpPr/>
          <p:nvPr/>
        </p:nvSpPr>
        <p:spPr>
          <a:xfrm>
            <a:off x="2499360" y="292608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/>
          <a:lstStyle/>
          <a:p>
            <a:pPr algn="ctr">
              <a:buNone/>
            </a:pPr>
            <a:r>
              <a:rPr lang="da-DK" sz="15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Budget</a:t>
            </a:r>
          </a:p>
        </p:txBody>
      </p:sp>
      <p:sp>
        <p:nvSpPr>
          <p:cNvPr id="19" name="Dato 2"/>
          <p:cNvSpPr/>
          <p:nvPr/>
        </p:nvSpPr>
        <p:spPr>
          <a:xfrm>
            <a:off x="4632960" y="1828800"/>
            <a:ext cx="201168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b"/>
          <a:lstStyle/>
          <a:p>
            <a:pPr algn="ctr">
              <a:buNone/>
            </a:pPr>
            <a:r>
              <a:rPr lang="da-DK" sz="13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15. april 2027</a:t>
            </a:r>
          </a:p>
        </p:txBody>
      </p:sp>
      <p:sp>
        <p:nvSpPr>
          <p:cNvPr id="20" name="Punkt 2"/>
          <p:cNvSpPr/>
          <p:nvPr/>
        </p:nvSpPr>
        <p:spPr>
          <a:xfrm>
            <a:off x="5524500" y="2505456"/>
            <a:ext cx="228600" cy="2286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5D82"/>
            </a:solidFill>
          </a:ln>
        </p:spPr>
        <p:txBody>
          <a:bodyPr wrap="square" lIns="45720" tIns="18288" rIns="45720" bIns="18288" anchor="ctr"/>
          <a:lstStyle/>
          <a:p>
            <a:endParaRPr lang="da-DK"/>
          </a:p>
        </p:txBody>
      </p:sp>
      <p:sp>
        <p:nvSpPr>
          <p:cNvPr id="21" name="Tekst 2"/>
          <p:cNvSpPr/>
          <p:nvPr/>
        </p:nvSpPr>
        <p:spPr>
          <a:xfrm>
            <a:off x="4632960" y="292608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/>
          <a:lstStyle/>
          <a:p>
            <a:pPr algn="ctr">
              <a:buNone/>
            </a:pPr>
            <a:r>
              <a:rPr lang="da-DK" sz="15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Final Planning</a:t>
            </a:r>
          </a:p>
        </p:txBody>
      </p:sp>
      <p:sp>
        <p:nvSpPr>
          <p:cNvPr id="22" name="Dato 3"/>
          <p:cNvSpPr/>
          <p:nvPr/>
        </p:nvSpPr>
        <p:spPr>
          <a:xfrm>
            <a:off x="6766560" y="1828800"/>
            <a:ext cx="201168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b"/>
          <a:lstStyle/>
          <a:p>
            <a:pPr algn="ctr">
              <a:buNone/>
            </a:pPr>
            <a:r>
              <a:rPr lang="da-DK" sz="1300" b="1">
                <a:solidFill>
                  <a:srgbClr val="1C5D8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10.–16. maj 2027</a:t>
            </a:r>
          </a:p>
        </p:txBody>
      </p:sp>
      <p:sp>
        <p:nvSpPr>
          <p:cNvPr id="23" name="Punkt 3"/>
          <p:cNvSpPr/>
          <p:nvPr/>
        </p:nvSpPr>
        <p:spPr>
          <a:xfrm>
            <a:off x="7658100" y="2505456"/>
            <a:ext cx="228600" cy="228600"/>
          </a:xfrm>
          <a:prstGeom prst="ellipse">
            <a:avLst/>
          </a:prstGeom>
          <a:solidFill>
            <a:srgbClr val="13293D"/>
          </a:solidFill>
          <a:ln w="12700">
            <a:solidFill>
              <a:srgbClr val="1C5D82"/>
            </a:solidFill>
          </a:ln>
        </p:spPr>
        <p:txBody>
          <a:bodyPr wrap="square" lIns="45720" tIns="18288" rIns="45720" bIns="18288" anchor="ctr"/>
          <a:lstStyle/>
          <a:p>
            <a:endParaRPr lang="da-DK"/>
          </a:p>
        </p:txBody>
      </p:sp>
      <p:sp>
        <p:nvSpPr>
          <p:cNvPr id="24" name="Tekst 3"/>
          <p:cNvSpPr/>
          <p:nvPr/>
        </p:nvSpPr>
        <p:spPr>
          <a:xfrm>
            <a:off x="6766560" y="292608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/>
          <a:lstStyle/>
          <a:p>
            <a:pPr algn="ctr">
              <a:buNone/>
            </a:pPr>
            <a:r>
              <a:rPr lang="da-DK" sz="15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Turnering</a:t>
            </a:r>
          </a:p>
        </p:txBody>
      </p:sp>
      <p:pic>
        <p:nvPicPr>
          <p:cNvPr id="30" name="Billede" descr="Klubbens repræsentanter ved ECCO Tour-turnering i Esbjerg"/>
          <p:cNvPicPr>
            <a:picLocks noChangeAspect="1"/>
          </p:cNvPicPr>
          <p:nvPr/>
        </p:nvPicPr>
        <p:blipFill>
          <a:blip r:embed="rId2"/>
          <a:srcRect t="34000" b="8000"/>
          <a:stretch>
            <a:fillRect/>
          </a:stretch>
        </p:blipFill>
        <p:spPr>
          <a:xfrm>
            <a:off x="2743200" y="3520440"/>
            <a:ext cx="3657600" cy="1417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"/>
          <p:cNvSpPr txBox="1"/>
          <p:nvPr/>
        </p:nvSpPr>
        <p:spPr>
          <a:xfrm>
            <a:off x="640080" y="457200"/>
            <a:ext cx="78638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da-DK" sz="3200" b="1" dirty="0">
                <a:solidFill>
                  <a:srgbClr val="13293D"/>
                </a:solidFill>
                <a:latin typeface="Georgia"/>
              </a:rPr>
              <a:t>Banen i verdensklasse</a:t>
            </a:r>
          </a:p>
        </p:txBody>
      </p:sp>
      <p:sp>
        <p:nvSpPr>
          <p:cNvPr id="11" name="Accent"/>
          <p:cNvSpPr/>
          <p:nvPr/>
        </p:nvSpPr>
        <p:spPr>
          <a:xfrm>
            <a:off x="4069080" y="118872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Label"/>
          <p:cNvSpPr txBox="1"/>
          <p:nvPr/>
        </p:nvSpPr>
        <p:spPr>
          <a:xfrm>
            <a:off x="640080" y="1417320"/>
            <a:ext cx="4114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200" b="1" dirty="0">
                <a:solidFill>
                  <a:srgbClr val="1C5D82"/>
                </a:solidFill>
                <a:latin typeface="Trebuchet MS"/>
              </a:rPr>
              <a:t>FOKUSOMRÅDER</a:t>
            </a:r>
          </a:p>
        </p:txBody>
      </p:sp>
      <p:sp>
        <p:nvSpPr>
          <p:cNvPr id="20" name="Kort0"/>
          <p:cNvSpPr/>
          <p:nvPr/>
        </p:nvSpPr>
        <p:spPr>
          <a:xfrm>
            <a:off x="640080" y="1737360"/>
            <a:ext cx="41148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Bar0"/>
          <p:cNvSpPr/>
          <p:nvPr/>
        </p:nvSpPr>
        <p:spPr>
          <a:xfrm>
            <a:off x="640080" y="1737360"/>
            <a:ext cx="54864" cy="502920"/>
          </a:xfrm>
          <a:prstGeom prst="rect">
            <a:avLst/>
          </a:prstGeom>
          <a:solidFill>
            <a:srgbClr val="1C5D8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Tekst0"/>
          <p:cNvSpPr txBox="1"/>
          <p:nvPr/>
        </p:nvSpPr>
        <p:spPr>
          <a:xfrm>
            <a:off x="914400" y="1737360"/>
            <a:ext cx="37033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400" b="1" dirty="0">
                <a:solidFill>
                  <a:srgbClr val="13293D"/>
                </a:solidFill>
                <a:latin typeface="Trebuchet MS"/>
              </a:rPr>
              <a:t>Course setup</a:t>
            </a:r>
          </a:p>
        </p:txBody>
      </p:sp>
      <p:sp>
        <p:nvSpPr>
          <p:cNvPr id="23" name="Kort1"/>
          <p:cNvSpPr/>
          <p:nvPr/>
        </p:nvSpPr>
        <p:spPr>
          <a:xfrm>
            <a:off x="640080" y="2331720"/>
            <a:ext cx="41148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Bar1"/>
          <p:cNvSpPr/>
          <p:nvPr/>
        </p:nvSpPr>
        <p:spPr>
          <a:xfrm>
            <a:off x="640080" y="2331720"/>
            <a:ext cx="54864" cy="50292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kst1"/>
          <p:cNvSpPr txBox="1"/>
          <p:nvPr/>
        </p:nvSpPr>
        <p:spPr>
          <a:xfrm>
            <a:off x="914400" y="2331720"/>
            <a:ext cx="37033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400" b="1" dirty="0">
                <a:solidFill>
                  <a:srgbClr val="13293D"/>
                </a:solidFill>
                <a:latin typeface="Trebuchet MS"/>
              </a:rPr>
              <a:t>Greenkvalitet</a:t>
            </a:r>
          </a:p>
        </p:txBody>
      </p:sp>
      <p:sp>
        <p:nvSpPr>
          <p:cNvPr id="26" name="Kort2"/>
          <p:cNvSpPr/>
          <p:nvPr/>
        </p:nvSpPr>
        <p:spPr>
          <a:xfrm>
            <a:off x="640080" y="2926080"/>
            <a:ext cx="41148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Bar2"/>
          <p:cNvSpPr/>
          <p:nvPr/>
        </p:nvSpPr>
        <p:spPr>
          <a:xfrm>
            <a:off x="640080" y="2926080"/>
            <a:ext cx="54864" cy="50292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kst2"/>
          <p:cNvSpPr txBox="1"/>
          <p:nvPr/>
        </p:nvSpPr>
        <p:spPr>
          <a:xfrm>
            <a:off x="914400" y="2926080"/>
            <a:ext cx="37033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400" b="1" dirty="0">
                <a:solidFill>
                  <a:srgbClr val="13293D"/>
                </a:solidFill>
                <a:latin typeface="Trebuchet MS"/>
              </a:rPr>
              <a:t>Fairways &amp; rough</a:t>
            </a:r>
          </a:p>
        </p:txBody>
      </p:sp>
      <p:sp>
        <p:nvSpPr>
          <p:cNvPr id="29" name="Kort3"/>
          <p:cNvSpPr/>
          <p:nvPr/>
        </p:nvSpPr>
        <p:spPr>
          <a:xfrm>
            <a:off x="640080" y="3520440"/>
            <a:ext cx="41148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Bar3"/>
          <p:cNvSpPr/>
          <p:nvPr/>
        </p:nvSpPr>
        <p:spPr>
          <a:xfrm>
            <a:off x="640080" y="3520440"/>
            <a:ext cx="54864" cy="50292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Tekst3"/>
          <p:cNvSpPr txBox="1"/>
          <p:nvPr/>
        </p:nvSpPr>
        <p:spPr>
          <a:xfrm>
            <a:off x="914400" y="3520440"/>
            <a:ext cx="37033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400" b="1" dirty="0">
                <a:solidFill>
                  <a:srgbClr val="13293D"/>
                </a:solidFill>
                <a:latin typeface="Trebuchet MS"/>
              </a:rPr>
              <a:t>Driving range</a:t>
            </a:r>
          </a:p>
        </p:txBody>
      </p:sp>
      <p:sp>
        <p:nvSpPr>
          <p:cNvPr id="32" name="Kort4"/>
          <p:cNvSpPr/>
          <p:nvPr/>
        </p:nvSpPr>
        <p:spPr>
          <a:xfrm>
            <a:off x="640080" y="4114800"/>
            <a:ext cx="4114800" cy="502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Bar4"/>
          <p:cNvSpPr/>
          <p:nvPr/>
        </p:nvSpPr>
        <p:spPr>
          <a:xfrm>
            <a:off x="640080" y="4114800"/>
            <a:ext cx="54864" cy="50292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Tekst4"/>
          <p:cNvSpPr txBox="1"/>
          <p:nvPr/>
        </p:nvSpPr>
        <p:spPr>
          <a:xfrm>
            <a:off x="914400" y="4114800"/>
            <a:ext cx="37033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400" b="1" dirty="0">
                <a:solidFill>
                  <a:srgbClr val="13293D"/>
                </a:solidFill>
                <a:latin typeface="Trebuchet MS"/>
              </a:rPr>
              <a:t>Publikumsoplevelse</a:t>
            </a:r>
          </a:p>
        </p:txBody>
      </p:sp>
      <p:pic>
        <p:nvPicPr>
          <p:cNvPr id="60" name="Bane0"/>
          <p:cNvPicPr/>
          <p:nvPr/>
        </p:nvPicPr>
        <p:blipFill>
          <a:blip r:embed="rId2"/>
          <a:srcRect t="32748" b="32748"/>
          <a:stretch>
            <a:fillRect/>
          </a:stretch>
        </p:blipFill>
        <p:spPr>
          <a:xfrm>
            <a:off x="5029200" y="1737360"/>
            <a:ext cx="3474720" cy="899160"/>
          </a:xfrm>
          <a:prstGeom prst="rect">
            <a:avLst/>
          </a:prstGeom>
        </p:spPr>
      </p:pic>
      <p:pic>
        <p:nvPicPr>
          <p:cNvPr id="61" name="Bane1"/>
          <p:cNvPicPr/>
          <p:nvPr/>
        </p:nvPicPr>
        <p:blipFill>
          <a:blip r:embed="rId3"/>
          <a:srcRect t="32748" b="32748"/>
          <a:stretch>
            <a:fillRect/>
          </a:stretch>
        </p:blipFill>
        <p:spPr>
          <a:xfrm>
            <a:off x="5029200" y="2727960"/>
            <a:ext cx="3474720" cy="899160"/>
          </a:xfrm>
          <a:prstGeom prst="rect">
            <a:avLst/>
          </a:prstGeom>
        </p:spPr>
      </p:pic>
      <p:pic>
        <p:nvPicPr>
          <p:cNvPr id="62" name="Bane2"/>
          <p:cNvPicPr/>
          <p:nvPr/>
        </p:nvPicPr>
        <p:blipFill>
          <a:blip r:embed="rId4"/>
          <a:srcRect t="26989" b="26989"/>
          <a:stretch>
            <a:fillRect/>
          </a:stretch>
        </p:blipFill>
        <p:spPr>
          <a:xfrm>
            <a:off x="5029200" y="3718560"/>
            <a:ext cx="3474720" cy="8991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"/>
          <p:cNvSpPr txBox="1"/>
          <p:nvPr/>
        </p:nvSpPr>
        <p:spPr>
          <a:xfrm>
            <a:off x="640080" y="457200"/>
            <a:ext cx="78638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da-DK" sz="3200" b="1" dirty="0">
                <a:solidFill>
                  <a:srgbClr val="13293D"/>
                </a:solidFill>
                <a:latin typeface="Georgia"/>
              </a:rPr>
              <a:t>Pro-Am &amp; Sponsorer</a:t>
            </a:r>
          </a:p>
        </p:txBody>
      </p:sp>
      <p:sp>
        <p:nvSpPr>
          <p:cNvPr id="11" name="Accent"/>
          <p:cNvSpPr/>
          <p:nvPr/>
        </p:nvSpPr>
        <p:spPr>
          <a:xfrm>
            <a:off x="4069080" y="118872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Maalet"/>
          <p:cNvSpPr txBox="1"/>
          <p:nvPr/>
        </p:nvSpPr>
        <p:spPr>
          <a:xfrm>
            <a:off x="640080" y="1417320"/>
            <a:ext cx="4114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200" b="1" dirty="0">
                <a:solidFill>
                  <a:srgbClr val="1C5D82"/>
                </a:solidFill>
                <a:latin typeface="Trebuchet MS"/>
              </a:rPr>
              <a:t>MÅLET</a:t>
            </a:r>
          </a:p>
        </p:txBody>
      </p:sp>
      <p:sp>
        <p:nvSpPr>
          <p:cNvPr id="20" name="Kort0"/>
          <p:cNvSpPr/>
          <p:nvPr/>
        </p:nvSpPr>
        <p:spPr>
          <a:xfrm>
            <a:off x="640080" y="1737360"/>
            <a:ext cx="41148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Bar0"/>
          <p:cNvSpPr/>
          <p:nvPr/>
        </p:nvSpPr>
        <p:spPr>
          <a:xfrm>
            <a:off x="640080" y="1737360"/>
            <a:ext cx="54864" cy="548640"/>
          </a:xfrm>
          <a:prstGeom prst="rect">
            <a:avLst/>
          </a:prstGeom>
          <a:solidFill>
            <a:srgbClr val="1C5D8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Tekst0"/>
          <p:cNvSpPr txBox="1"/>
          <p:nvPr/>
        </p:nvSpPr>
        <p:spPr>
          <a:xfrm>
            <a:off x="914400" y="1737360"/>
            <a:ext cx="370332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300" b="1">
                <a:solidFill>
                  <a:srgbClr val="13293D"/>
                </a:solidFill>
                <a:latin typeface="Trebuchet MS"/>
              </a:rPr>
              <a:t>8 Pro-Am hold</a:t>
            </a:r>
          </a:p>
          <a:p>
            <a:pPr algn="l"/>
            <a:r>
              <a:rPr lang="da-DK" sz="1000" dirty="0">
                <a:solidFill>
                  <a:srgbClr val="5B6B77"/>
                </a:solidFill>
                <a:latin typeface="Trebuchet MS"/>
              </a:rPr>
              <a:t>Klubbens hold spiller side om side med tourspillerne</a:t>
            </a:r>
          </a:p>
        </p:txBody>
      </p:sp>
      <p:sp>
        <p:nvSpPr>
          <p:cNvPr id="23" name="Kort1"/>
          <p:cNvSpPr/>
          <p:nvPr/>
        </p:nvSpPr>
        <p:spPr>
          <a:xfrm>
            <a:off x="640080" y="2354580"/>
            <a:ext cx="41148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Bar1"/>
          <p:cNvSpPr/>
          <p:nvPr/>
        </p:nvSpPr>
        <p:spPr>
          <a:xfrm>
            <a:off x="640080" y="2354580"/>
            <a:ext cx="54864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kst1"/>
          <p:cNvSpPr txBox="1"/>
          <p:nvPr/>
        </p:nvSpPr>
        <p:spPr>
          <a:xfrm>
            <a:off x="914400" y="2354580"/>
            <a:ext cx="370332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300" b="1">
                <a:solidFill>
                  <a:srgbClr val="13293D"/>
                </a:solidFill>
                <a:latin typeface="Trebuchet MS"/>
              </a:rPr>
              <a:t>Lokale virksomheder</a:t>
            </a:r>
          </a:p>
          <a:p>
            <a:pPr algn="l"/>
            <a:r>
              <a:rPr lang="da-DK" sz="1000" dirty="0">
                <a:solidFill>
                  <a:srgbClr val="5B6B77"/>
                </a:solidFill>
                <a:latin typeface="Trebuchet MS"/>
              </a:rPr>
              <a:t>Pladser til sponsorer og samarbejdspartnere</a:t>
            </a:r>
          </a:p>
        </p:txBody>
      </p:sp>
      <p:sp>
        <p:nvSpPr>
          <p:cNvPr id="26" name="Kort2"/>
          <p:cNvSpPr/>
          <p:nvPr/>
        </p:nvSpPr>
        <p:spPr>
          <a:xfrm>
            <a:off x="640080" y="2971800"/>
            <a:ext cx="41148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Bar2"/>
          <p:cNvSpPr/>
          <p:nvPr/>
        </p:nvSpPr>
        <p:spPr>
          <a:xfrm>
            <a:off x="640080" y="2971800"/>
            <a:ext cx="54864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kst2"/>
          <p:cNvSpPr txBox="1"/>
          <p:nvPr/>
        </p:nvSpPr>
        <p:spPr>
          <a:xfrm>
            <a:off x="914400" y="2971800"/>
            <a:ext cx="370332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300" b="1">
                <a:solidFill>
                  <a:srgbClr val="13293D"/>
                </a:solidFill>
                <a:latin typeface="Trebuchet MS"/>
              </a:rPr>
              <a:t>VIP-oplevelser</a:t>
            </a:r>
          </a:p>
          <a:p>
            <a:pPr algn="l"/>
            <a:r>
              <a:rPr lang="da-DK" sz="1000" dirty="0">
                <a:solidFill>
                  <a:srgbClr val="5B6B77"/>
                </a:solidFill>
                <a:latin typeface="Trebuchet MS"/>
              </a:rPr>
              <a:t>Forplejning, hospitality og møde med spillerne</a:t>
            </a:r>
          </a:p>
        </p:txBody>
      </p:sp>
      <p:sp>
        <p:nvSpPr>
          <p:cNvPr id="29" name="Kort3"/>
          <p:cNvSpPr/>
          <p:nvPr/>
        </p:nvSpPr>
        <p:spPr>
          <a:xfrm>
            <a:off x="640080" y="3589020"/>
            <a:ext cx="41148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Bar3"/>
          <p:cNvSpPr/>
          <p:nvPr/>
        </p:nvSpPr>
        <p:spPr>
          <a:xfrm>
            <a:off x="640080" y="3589020"/>
            <a:ext cx="54864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Tekst3"/>
          <p:cNvSpPr txBox="1"/>
          <p:nvPr/>
        </p:nvSpPr>
        <p:spPr>
          <a:xfrm>
            <a:off x="914400" y="3589020"/>
            <a:ext cx="370332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300" b="1">
                <a:solidFill>
                  <a:srgbClr val="13293D"/>
                </a:solidFill>
                <a:latin typeface="Trebuchet MS"/>
              </a:rPr>
              <a:t>Eksponering på banen</a:t>
            </a:r>
          </a:p>
          <a:p>
            <a:pPr algn="l"/>
            <a:r>
              <a:rPr lang="da-DK" sz="1000" dirty="0">
                <a:solidFill>
                  <a:srgbClr val="5B6B77"/>
                </a:solidFill>
                <a:latin typeface="Trebuchet MS"/>
              </a:rPr>
              <a:t>Skilte, teesteder og synlighed hele ugen</a:t>
            </a:r>
          </a:p>
        </p:txBody>
      </p:sp>
      <p:sp>
        <p:nvSpPr>
          <p:cNvPr id="32" name="Kort4"/>
          <p:cNvSpPr/>
          <p:nvPr/>
        </p:nvSpPr>
        <p:spPr>
          <a:xfrm>
            <a:off x="640080" y="4206240"/>
            <a:ext cx="4114800" cy="548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Bar4"/>
          <p:cNvSpPr/>
          <p:nvPr/>
        </p:nvSpPr>
        <p:spPr>
          <a:xfrm>
            <a:off x="640080" y="4206240"/>
            <a:ext cx="54864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Tekst4"/>
          <p:cNvSpPr txBox="1"/>
          <p:nvPr/>
        </p:nvSpPr>
        <p:spPr>
          <a:xfrm>
            <a:off x="914400" y="4206240"/>
            <a:ext cx="3703320" cy="5486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da-DK" sz="1300" b="1">
                <a:solidFill>
                  <a:srgbClr val="13293D"/>
                </a:solidFill>
                <a:latin typeface="Trebuchet MS"/>
              </a:rPr>
              <a:t>Netværk &amp; relationer</a:t>
            </a:r>
          </a:p>
          <a:p>
            <a:pPr algn="l"/>
            <a:r>
              <a:rPr lang="da-DK" sz="1000" dirty="0">
                <a:solidFill>
                  <a:srgbClr val="5B6B77"/>
                </a:solidFill>
                <a:latin typeface="Trebuchet MS"/>
              </a:rPr>
              <a:t>Erhvervsliv og klub mødes om en fælles oplevelse</a:t>
            </a:r>
          </a:p>
        </p:txBody>
      </p:sp>
      <p:pic>
        <p:nvPicPr>
          <p:cNvPr id="60" name="EccoTruck"/>
          <p:cNvPicPr/>
          <p:nvPr/>
        </p:nvPicPr>
        <p:blipFill>
          <a:blip r:embed="rId2"/>
          <a:srcRect t="8552" b="8552"/>
          <a:stretch>
            <a:fillRect/>
          </a:stretch>
        </p:blipFill>
        <p:spPr>
          <a:xfrm>
            <a:off x="5029200" y="1737360"/>
            <a:ext cx="347472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40080" y="548640"/>
            <a:ext cx="548640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28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Kommunikationsstrategi</a:t>
            </a:r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0" name="Kolonneoverskrift"/>
          <p:cNvSpPr txBox="1"/>
          <p:nvPr/>
        </p:nvSpPr>
        <p:spPr>
          <a:xfrm>
            <a:off x="640080" y="1874520"/>
            <a:ext cx="25603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6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Før turneringen</a:t>
            </a:r>
          </a:p>
        </p:txBody>
      </p:sp>
      <p:sp>
        <p:nvSpPr>
          <p:cNvPr id="11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2860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2" name="Kort"/>
          <p:cNvSpPr txBox="1"/>
          <p:nvPr/>
        </p:nvSpPr>
        <p:spPr>
          <a:xfrm>
            <a:off x="792480" y="22860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Sociale medier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Forventning i klubbens kanaler</a:t>
            </a:r>
          </a:p>
        </p:txBody>
      </p:sp>
      <p:sp>
        <p:nvSpPr>
          <p:cNvPr id="13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9718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4" name="Kort"/>
          <p:cNvSpPr txBox="1"/>
          <p:nvPr/>
        </p:nvSpPr>
        <p:spPr>
          <a:xfrm>
            <a:off x="792480" y="29718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Presse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Lokale og nationale medier</a:t>
            </a:r>
          </a:p>
        </p:txBody>
      </p:sp>
      <p:sp>
        <p:nvSpPr>
          <p:cNvPr id="15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6576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6" name="Kort"/>
          <p:cNvSpPr txBox="1"/>
          <p:nvPr/>
        </p:nvSpPr>
        <p:spPr>
          <a:xfrm>
            <a:off x="792480" y="36576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Video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Kort indhold om bane og klub</a:t>
            </a:r>
          </a:p>
        </p:txBody>
      </p:sp>
      <p:sp>
        <p:nvSpPr>
          <p:cNvPr id="17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3434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8" name="Kort"/>
          <p:cNvSpPr txBox="1"/>
          <p:nvPr/>
        </p:nvSpPr>
        <p:spPr>
          <a:xfrm>
            <a:off x="792480" y="43434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Medlemsinformation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Løbende nyt til medlemmer</a:t>
            </a:r>
          </a:p>
        </p:txBody>
      </p:sp>
      <p:sp>
        <p:nvSpPr>
          <p:cNvPr id="19" name="Kolonneoverskrift"/>
          <p:cNvSpPr txBox="1"/>
          <p:nvPr/>
        </p:nvSpPr>
        <p:spPr>
          <a:xfrm>
            <a:off x="3505200" y="1874520"/>
            <a:ext cx="2560320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6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Under turneringen</a:t>
            </a:r>
          </a:p>
        </p:txBody>
      </p:sp>
      <p:sp>
        <p:nvSpPr>
          <p:cNvPr id="20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5200" y="22860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1" name="Kort"/>
          <p:cNvSpPr txBox="1"/>
          <p:nvPr/>
        </p:nvSpPr>
        <p:spPr>
          <a:xfrm>
            <a:off x="3657600" y="22860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Live billeder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Dagligt indhold fra banen</a:t>
            </a:r>
          </a:p>
        </p:txBody>
      </p:sp>
      <p:sp>
        <p:nvSpPr>
          <p:cNvPr id="22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5200" y="29718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3" name="Kort"/>
          <p:cNvSpPr txBox="1"/>
          <p:nvPr/>
        </p:nvSpPr>
        <p:spPr>
          <a:xfrm>
            <a:off x="3657600" y="29718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Resultater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Opdateringer fra runderne</a:t>
            </a:r>
          </a:p>
        </p:txBody>
      </p:sp>
      <p:sp>
        <p:nvSpPr>
          <p:cNvPr id="24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5200" y="36576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5" name="Kort"/>
          <p:cNvSpPr txBox="1"/>
          <p:nvPr/>
        </p:nvSpPr>
        <p:spPr>
          <a:xfrm>
            <a:off x="3657600" y="36576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Interviews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Spillere og frivillige</a:t>
            </a:r>
          </a:p>
        </p:txBody>
      </p:sp>
      <p:sp>
        <p:nvSpPr>
          <p:cNvPr id="26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5200" y="4343400"/>
            <a:ext cx="45720" cy="59436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7" name="Kort"/>
          <p:cNvSpPr txBox="1"/>
          <p:nvPr/>
        </p:nvSpPr>
        <p:spPr>
          <a:xfrm>
            <a:off x="3657600" y="4343400"/>
            <a:ext cx="240792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3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Sponsorhistorier</a:t>
            </a:r>
          </a:p>
          <a:p>
            <a:pPr>
              <a:buNone/>
            </a:pPr>
            <a:r>
              <a:rPr lang="da-DK" sz="10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Synlighed for partnere</a:t>
            </a:r>
          </a:p>
        </p:txBody>
      </p:sp>
      <p:pic>
        <p:nvPicPr>
          <p:cNvPr id="40" name="Billede" descr="Fotograf og videooptagelse ved golfturnering i klitlandskab"/>
          <p:cNvPicPr>
            <a:picLocks noChangeAspect="1"/>
          </p:cNvPicPr>
          <p:nvPr/>
        </p:nvPicPr>
        <p:blipFill>
          <a:blip r:embed="rId2"/>
          <a:srcRect t="3060" b="8053"/>
          <a:stretch>
            <a:fillRect/>
          </a:stretch>
        </p:blipFill>
        <p:spPr>
          <a:xfrm>
            <a:off x="6324600" y="1874520"/>
            <a:ext cx="2179320" cy="29057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40080" y="548640"/>
            <a:ext cx="548640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28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Hvad får medlemmerne?</a:t>
            </a:r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0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74520"/>
            <a:ext cx="45720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" name="Kort"/>
          <p:cNvSpPr txBox="1"/>
          <p:nvPr/>
        </p:nvSpPr>
        <p:spPr>
          <a:xfrm>
            <a:off x="800100" y="1874520"/>
            <a:ext cx="393192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Professionel golf på hjemmebane</a:t>
            </a:r>
          </a:p>
          <a:p>
            <a:pPr>
              <a:buNone/>
            </a:pPr>
            <a:r>
              <a:rPr lang="da-DK" sz="11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Tourspillere på vores egen bane i uge 19</a:t>
            </a:r>
          </a:p>
        </p:txBody>
      </p:sp>
      <p:sp>
        <p:nvSpPr>
          <p:cNvPr id="12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514600"/>
            <a:ext cx="45720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3" name="Kort"/>
          <p:cNvSpPr txBox="1"/>
          <p:nvPr/>
        </p:nvSpPr>
        <p:spPr>
          <a:xfrm>
            <a:off x="800100" y="2514600"/>
            <a:ext cx="393192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Mulighed for at være frivillig</a:t>
            </a:r>
          </a:p>
          <a:p>
            <a:pPr>
              <a:buNone/>
            </a:pPr>
            <a:r>
              <a:rPr lang="da-DK" sz="11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Vær en del af holdet bag turneringen</a:t>
            </a:r>
          </a:p>
        </p:txBody>
      </p:sp>
      <p:sp>
        <p:nvSpPr>
          <p:cNvPr id="14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154680"/>
            <a:ext cx="45720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5" name="Kort"/>
          <p:cNvSpPr txBox="1"/>
          <p:nvPr/>
        </p:nvSpPr>
        <p:spPr>
          <a:xfrm>
            <a:off x="800100" y="3154680"/>
            <a:ext cx="393192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Stolthed om klubben</a:t>
            </a:r>
          </a:p>
          <a:p>
            <a:pPr>
              <a:buNone/>
            </a:pPr>
            <a:r>
              <a:rPr lang="da-DK" sz="11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En uge der sætter Holmsland Klit på landkortet</a:t>
            </a:r>
          </a:p>
        </p:txBody>
      </p:sp>
      <p:sp>
        <p:nvSpPr>
          <p:cNvPr id="16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794760"/>
            <a:ext cx="45720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7" name="Kort"/>
          <p:cNvSpPr txBox="1"/>
          <p:nvPr/>
        </p:nvSpPr>
        <p:spPr>
          <a:xfrm>
            <a:off x="800100" y="3794760"/>
            <a:ext cx="393192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Nye medlemmer &amp; større synlighed</a:t>
            </a:r>
          </a:p>
          <a:p>
            <a:pPr>
              <a:buNone/>
            </a:pPr>
            <a:r>
              <a:rPr lang="da-DK" sz="11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Eksponering der rækker ud over sæsonen</a:t>
            </a:r>
          </a:p>
        </p:txBody>
      </p:sp>
      <p:sp>
        <p:nvSpPr>
          <p:cNvPr id="18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434840"/>
            <a:ext cx="45720" cy="54864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9" name="Kort"/>
          <p:cNvSpPr txBox="1"/>
          <p:nvPr/>
        </p:nvSpPr>
        <p:spPr>
          <a:xfrm>
            <a:off x="800100" y="4434840"/>
            <a:ext cx="393192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Et stærkere fællesskab</a:t>
            </a:r>
          </a:p>
          <a:p>
            <a:pPr>
              <a:buNone/>
            </a:pPr>
            <a:r>
              <a:rPr lang="da-DK" sz="11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Vi løfter opgaven sammen – før, under og efter</a:t>
            </a:r>
          </a:p>
        </p:txBody>
      </p:sp>
      <p:pic>
        <p:nvPicPr>
          <p:cNvPr id="40" name="Billede" descr="Medlemmer og frivillige følger en professionel golfturnering på klitbanen"/>
          <p:cNvPicPr>
            <a:picLocks noChangeAspect="1"/>
          </p:cNvPicPr>
          <p:nvPr/>
        </p:nvPicPr>
        <p:blipFill>
          <a:blip r:embed="rId2"/>
          <a:srcRect t="4753" b="20768"/>
          <a:stretch>
            <a:fillRect/>
          </a:stretch>
        </p:blipFill>
        <p:spPr>
          <a:xfrm>
            <a:off x="5638800" y="1874520"/>
            <a:ext cx="286512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40080" y="548640"/>
            <a:ext cx="548640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2800" b="1">
                <a:solidFill>
                  <a:srgbClr val="13293D"/>
                </a:solidFill>
                <a:latin typeface="Georgia" pitchFamily="34" charset="0"/>
                <a:cs typeface="Georgia" pitchFamily="34" charset="0"/>
              </a:rPr>
              <a:t>Frivillige gør forskellen</a:t>
            </a:r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4" name="Intro"/>
          <p:cNvSpPr txBox="1"/>
          <p:nvPr/>
        </p:nvSpPr>
        <p:spPr>
          <a:xfrm>
            <a:off x="640080" y="178308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buNone/>
            </a:pPr>
            <a:r>
              <a:rPr lang="da-DK" sz="1300" b="0">
                <a:solidFill>
                  <a:srgbClr val="3F5A6B"/>
                </a:solidFill>
                <a:latin typeface="Trebuchet MS" pitchFamily="34" charset="0"/>
                <a:cs typeface="Trebuchet MS" pitchFamily="34" charset="0"/>
              </a:rPr>
              <a:t>Der bliver behov for frivillige til bl.a.:</a:t>
            </a:r>
          </a:p>
        </p:txBody>
      </p:sp>
      <p:sp>
        <p:nvSpPr>
          <p:cNvPr id="10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286000"/>
            <a:ext cx="45720" cy="4572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1" name="Kort"/>
          <p:cNvSpPr txBox="1"/>
          <p:nvPr/>
        </p:nvSpPr>
        <p:spPr>
          <a:xfrm>
            <a:off x="792480" y="228600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Startere</a:t>
            </a:r>
          </a:p>
        </p:txBody>
      </p:sp>
      <p:sp>
        <p:nvSpPr>
          <p:cNvPr id="12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926080"/>
            <a:ext cx="45720" cy="4572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3" name="Kort"/>
          <p:cNvSpPr txBox="1"/>
          <p:nvPr/>
        </p:nvSpPr>
        <p:spPr>
          <a:xfrm>
            <a:off x="792480" y="292608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Forecaddies</a:t>
            </a:r>
          </a:p>
        </p:txBody>
      </p:sp>
      <p:sp>
        <p:nvSpPr>
          <p:cNvPr id="14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566160"/>
            <a:ext cx="45720" cy="4572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5" name="Kort"/>
          <p:cNvSpPr txBox="1"/>
          <p:nvPr/>
        </p:nvSpPr>
        <p:spPr>
          <a:xfrm>
            <a:off x="792480" y="356616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Scoring</a:t>
            </a:r>
          </a:p>
        </p:txBody>
      </p:sp>
      <p:sp>
        <p:nvSpPr>
          <p:cNvPr id="16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206240"/>
            <a:ext cx="45720" cy="4572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7" name="Kort"/>
          <p:cNvSpPr txBox="1"/>
          <p:nvPr/>
        </p:nvSpPr>
        <p:spPr>
          <a:xfrm>
            <a:off x="792480" y="420624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Hospitality</a:t>
            </a:r>
          </a:p>
        </p:txBody>
      </p:sp>
      <p:sp>
        <p:nvSpPr>
          <p:cNvPr id="18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2286000"/>
            <a:ext cx="45720" cy="4572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19" name="Kort"/>
          <p:cNvSpPr txBox="1"/>
          <p:nvPr/>
        </p:nvSpPr>
        <p:spPr>
          <a:xfrm>
            <a:off x="3169920" y="228600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Parkering</a:t>
            </a:r>
          </a:p>
        </p:txBody>
      </p:sp>
      <p:sp>
        <p:nvSpPr>
          <p:cNvPr id="20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2926080"/>
            <a:ext cx="45720" cy="4572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1" name="Kort"/>
          <p:cNvSpPr txBox="1"/>
          <p:nvPr/>
        </p:nvSpPr>
        <p:spPr>
          <a:xfrm>
            <a:off x="3169920" y="292608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Publikum</a:t>
            </a:r>
          </a:p>
        </p:txBody>
      </p:sp>
      <p:sp>
        <p:nvSpPr>
          <p:cNvPr id="22" name="Kortka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7520" y="3566160"/>
            <a:ext cx="45720" cy="45720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23" name="Kort"/>
          <p:cNvSpPr txBox="1"/>
          <p:nvPr/>
        </p:nvSpPr>
        <p:spPr>
          <a:xfrm>
            <a:off x="3169920" y="356616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1400" b="1">
                <a:solidFill>
                  <a:srgbClr val="1C5D82"/>
                </a:solidFill>
                <a:latin typeface="Georgia" pitchFamily="34" charset="0"/>
                <a:cs typeface="Georgia" pitchFamily="34" charset="0"/>
              </a:rPr>
              <a:t>Praktisk service</a:t>
            </a:r>
          </a:p>
        </p:txBody>
      </p:sp>
      <p:pic>
        <p:nvPicPr>
          <p:cNvPr id="40" name="Billede" descr="Frivillige ved startertelt på klitbanen"/>
          <p:cNvPicPr>
            <a:picLocks noChangeAspect="1"/>
          </p:cNvPicPr>
          <p:nvPr/>
        </p:nvPicPr>
        <p:blipFill>
          <a:blip r:embed="rId2"/>
          <a:srcRect t="8190" b="8190"/>
          <a:stretch>
            <a:fillRect/>
          </a:stretch>
        </p:blipFill>
        <p:spPr>
          <a:xfrm>
            <a:off x="5715000" y="1874520"/>
            <a:ext cx="2788920" cy="1554480"/>
          </a:xfrm>
          <a:prstGeom prst="rect">
            <a:avLst/>
          </a:prstGeom>
        </p:spPr>
      </p:pic>
      <p:pic>
        <p:nvPicPr>
          <p:cNvPr id="41" name="Billede" descr="Frivillig marshal ved publikumssnorene"/>
          <p:cNvPicPr>
            <a:picLocks noChangeAspect="1"/>
          </p:cNvPicPr>
          <p:nvPr/>
        </p:nvPicPr>
        <p:blipFill>
          <a:blip r:embed="rId3"/>
          <a:srcRect t="8190" b="8190"/>
          <a:stretch>
            <a:fillRect/>
          </a:stretch>
        </p:blipFill>
        <p:spPr>
          <a:xfrm>
            <a:off x="5715000" y="3550920"/>
            <a:ext cx="2788920" cy="15544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versigtsbillede af Holmsland Klit Golfklubs ban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ørk flade bag teks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3293D">
              <a:alpha val="68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114300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 skaber noget historisk – sammen</a:t>
            </a:r>
            <a:endParaRPr lang="en-US" sz="3000"/>
          </a:p>
        </p:txBody>
      </p:sp>
      <p:sp>
        <p:nvSpPr>
          <p:cNvPr id="5" name="Text 2"/>
          <p:cNvSpPr/>
          <p:nvPr/>
        </p:nvSpPr>
        <p:spPr>
          <a:xfrm>
            <a:off x="2103120" y="228600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da-DK" sz="1600">
                <a:solidFill>
                  <a:srgbClr val="F0F5F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Tak til medlemmer, frivillige, sponsorer og samarbejdspartnere.</a:t>
            </a:r>
            <a:endParaRPr lang="da-DK" sz="1600"/>
          </a:p>
        </p:txBody>
      </p:sp>
      <p:sp>
        <p:nvSpPr>
          <p:cNvPr id="6" name="Text 3"/>
          <p:cNvSpPr/>
          <p:nvPr/>
        </p:nvSpPr>
        <p:spPr>
          <a:xfrm>
            <a:off x="822960" y="434340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9D8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Holmsland Klit Golfklub  ·  ECCO Tour 10.–16. maj </a:t>
            </a:r>
            <a:r>
              <a:rPr lang="en-US" sz="1100">
                <a:solidFill>
                  <a:srgbClr val="C9D8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2027</a:t>
            </a:r>
            <a:r>
              <a:rPr lang="en-US" sz="1100" dirty="0">
                <a:solidFill>
                  <a:srgbClr val="C9D8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 ·  Hovedsponsor JKS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40080" y="548640"/>
            <a:ext cx="411480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buNone/>
            </a:pPr>
            <a:r>
              <a:rPr lang="da-DK" sz="2800" b="1" dirty="0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Derfor valgte JKS og ECCO Tour os</a:t>
            </a:r>
            <a:endParaRPr lang="da-DK" sz="2800" dirty="0"/>
          </a:p>
        </p:txBody>
      </p:sp>
      <p:sp>
        <p:nvSpPr>
          <p:cNvPr id="3" name="Accent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4" name="Punkter"/>
          <p:cNvSpPr txBox="1"/>
          <p:nvPr/>
        </p:nvSpPr>
        <p:spPr>
          <a:xfrm>
            <a:off x="640080" y="1965960"/>
            <a:ext cx="3886200" cy="2560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Unikt links-inspireret klitlandskab</a:t>
            </a:r>
            <a:endParaRPr lang="da-DK" sz="140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Banen mellem Vesterhavet og Ringkøbing Fjord</a:t>
            </a:r>
            <a:endParaRPr lang="da-DK" sz="140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Vind og natur giver internationale spilleforhold</a:t>
            </a:r>
            <a:endParaRPr lang="da-DK" sz="140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da-DK" sz="1400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Stærk lokal opbakning og frivillig kultur</a:t>
            </a:r>
            <a:endParaRPr lang="da-DK" sz="1400"/>
          </a:p>
        </p:txBody>
      </p:sp>
      <p:pic>
        <p:nvPicPr>
          <p:cNvPr id="5" name="Billede" descr="Repræsentanter fra klubben ved ECCO Tour-turnering i Esbjer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600200"/>
            <a:ext cx="4343400" cy="3257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"/>
          <p:cNvSpPr/>
          <p:nvPr/>
        </p:nvSpPr>
        <p:spPr>
          <a:xfrm>
            <a:off x="640080" y="411480"/>
            <a:ext cx="786384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3200" b="1">
                <a:solidFill>
                  <a:srgbClr val="1329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Projektorganisation</a:t>
            </a:r>
          </a:p>
        </p:txBody>
      </p:sp>
      <p:sp>
        <p:nvSpPr>
          <p:cNvPr id="11" name="Accent rule"/>
          <p:cNvSpPr/>
          <p:nvPr/>
        </p:nvSpPr>
        <p:spPr>
          <a:xfrm>
            <a:off x="4069080" y="1234440"/>
            <a:ext cx="1005840" cy="50292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 wrap="square" lIns="45720" tIns="45720" rIns="45720" bIns="45720" anchor="ctr"/>
          <a:lstStyle/>
          <a:p>
            <a:endParaRPr lang="da-DK"/>
          </a:p>
        </p:txBody>
      </p:sp>
      <p:sp>
        <p:nvSpPr>
          <p:cNvPr id="12" name="Projektledelse"/>
          <p:cNvSpPr/>
          <p:nvPr/>
        </p:nvSpPr>
        <p:spPr>
          <a:xfrm>
            <a:off x="2971800" y="1463040"/>
            <a:ext cx="3200400" cy="548640"/>
          </a:xfrm>
          <a:prstGeom prst="rect">
            <a:avLst/>
          </a:prstGeom>
          <a:solidFill>
            <a:srgbClr val="1C5D82"/>
          </a:solidFill>
          <a:ln>
            <a:noFill/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100" b="1">
                <a:solidFill>
                  <a:srgbClr val="A8D3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PROJEKTLEDELSE</a:t>
            </a:r>
          </a:p>
          <a:p>
            <a:pPr algn="ctr">
              <a:buNone/>
            </a:pPr>
            <a:r>
              <a:rPr lang="da-DK" sz="1400" b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Thomas H. M. Terpager</a:t>
            </a:r>
          </a:p>
        </p:txBody>
      </p:sp>
      <p:sp>
        <p:nvSpPr>
          <p:cNvPr id="13" name="Forbindelse"/>
          <p:cNvSpPr/>
          <p:nvPr/>
        </p:nvSpPr>
        <p:spPr>
          <a:xfrm>
            <a:off x="4565650" y="2011680"/>
            <a:ext cx="12700" cy="182880"/>
          </a:xfrm>
          <a:prstGeom prst="rect">
            <a:avLst/>
          </a:prstGeom>
          <a:solidFill>
            <a:srgbClr val="3E9BC4"/>
          </a:solidFill>
          <a:ln>
            <a:noFill/>
          </a:ln>
        </p:spPr>
        <p:txBody>
          <a:bodyPr wrap="square" lIns="45720" tIns="45720" rIns="45720" bIns="45720" anchor="ctr"/>
          <a:lstStyle/>
          <a:p>
            <a:endParaRPr lang="da-DK"/>
          </a:p>
        </p:txBody>
      </p:sp>
      <p:sp>
        <p:nvSpPr>
          <p:cNvPr id="14" name="Udvalg 00"/>
          <p:cNvSpPr/>
          <p:nvPr/>
        </p:nvSpPr>
        <p:spPr>
          <a:xfrm>
            <a:off x="640080" y="219456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Bane</a:t>
            </a:r>
          </a:p>
        </p:txBody>
      </p:sp>
      <p:sp>
        <p:nvSpPr>
          <p:cNvPr id="15" name="Udvalg 01"/>
          <p:cNvSpPr/>
          <p:nvPr/>
        </p:nvSpPr>
        <p:spPr>
          <a:xfrm>
            <a:off x="3383280" y="219456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Frivillige</a:t>
            </a:r>
          </a:p>
        </p:txBody>
      </p:sp>
      <p:sp>
        <p:nvSpPr>
          <p:cNvPr id="16" name="Udvalg 02"/>
          <p:cNvSpPr/>
          <p:nvPr/>
        </p:nvSpPr>
        <p:spPr>
          <a:xfrm>
            <a:off x="6126480" y="219456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Turnering</a:t>
            </a:r>
          </a:p>
        </p:txBody>
      </p:sp>
      <p:sp>
        <p:nvSpPr>
          <p:cNvPr id="17" name="Udvalg 10"/>
          <p:cNvSpPr/>
          <p:nvPr/>
        </p:nvSpPr>
        <p:spPr>
          <a:xfrm>
            <a:off x="640080" y="301752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Pro-Am</a:t>
            </a:r>
          </a:p>
        </p:txBody>
      </p:sp>
      <p:sp>
        <p:nvSpPr>
          <p:cNvPr id="18" name="Udvalg 11"/>
          <p:cNvSpPr/>
          <p:nvPr/>
        </p:nvSpPr>
        <p:spPr>
          <a:xfrm>
            <a:off x="3383280" y="301752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Klubhus</a:t>
            </a:r>
          </a:p>
        </p:txBody>
      </p:sp>
      <p:sp>
        <p:nvSpPr>
          <p:cNvPr id="19" name="Udvalg 12"/>
          <p:cNvSpPr/>
          <p:nvPr/>
        </p:nvSpPr>
        <p:spPr>
          <a:xfrm>
            <a:off x="6126480" y="301752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</a:t>
            </a:r>
          </a:p>
        </p:txBody>
      </p:sp>
      <p:sp>
        <p:nvSpPr>
          <p:cNvPr id="20" name="Udvalg 20"/>
          <p:cNvSpPr/>
          <p:nvPr/>
        </p:nvSpPr>
        <p:spPr>
          <a:xfrm>
            <a:off x="640080" y="384048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Logistik</a:t>
            </a:r>
          </a:p>
        </p:txBody>
      </p:sp>
      <p:sp>
        <p:nvSpPr>
          <p:cNvPr id="21" name="Udvalg 21"/>
          <p:cNvSpPr/>
          <p:nvPr/>
        </p:nvSpPr>
        <p:spPr>
          <a:xfrm>
            <a:off x="3383280" y="384048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Økonomi</a:t>
            </a:r>
          </a:p>
        </p:txBody>
      </p:sp>
      <p:sp>
        <p:nvSpPr>
          <p:cNvPr id="22" name="Udvalg 22"/>
          <p:cNvSpPr/>
          <p:nvPr/>
        </p:nvSpPr>
        <p:spPr>
          <a:xfrm>
            <a:off x="6126480" y="3840480"/>
            <a:ext cx="25603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E9BC4"/>
            </a:solidFill>
          </a:ln>
        </p:spPr>
        <p:txBody>
          <a:bodyPr wrap="square" lIns="45720" tIns="45720" rIns="45720" bIns="45720" anchor="ctr"/>
          <a:lstStyle/>
          <a:p>
            <a:pPr algn="ctr">
              <a:buNone/>
            </a:pPr>
            <a:r>
              <a:rPr lang="da-DK" sz="1400" b="1">
                <a:solidFill>
                  <a:srgbClr val="1329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Sponsorer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2835</TotalTime>
  <Words>891</Words>
  <Application>Microsoft Office PowerPoint</Application>
  <PresentationFormat>Skærmshow (16:9)</PresentationFormat>
  <Paragraphs>163</Paragraphs>
  <Slides>17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Georgia</vt:lpstr>
      <vt:lpstr>Trebuchet MS</vt:lpstr>
      <vt:lpstr>Office Theme</vt:lpstr>
      <vt:lpstr>ECCO Tour i Holmsland Klit Golfklub – Søndervig</vt:lpstr>
      <vt:lpstr>ECCO TOUR 2027</vt:lpstr>
      <vt:lpstr>Hvad er ECCO Tour?</vt:lpstr>
      <vt:lpstr>PowerPoint-præsentation</vt:lpstr>
      <vt:lpstr>PowerPoint-præsentation</vt:lpstr>
      <vt:lpstr>PowerPoint-præsentation</vt:lpstr>
      <vt:lpstr>Ugens program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Vi skaber noget historisk – sammen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Terpager</dc:creator>
  <cp:lastModifiedBy>Thomas Terpager</cp:lastModifiedBy>
  <cp:revision>1</cp:revision>
  <dcterms:created xsi:type="dcterms:W3CDTF">2026-09-17T08:26:39Z</dcterms:created>
  <dcterms:modified xsi:type="dcterms:W3CDTF">2026-09-23T04:40:07Z</dcterms:modified>
</cp:coreProperties>
</file>